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410" r:id="rId2"/>
    <p:sldId id="683" r:id="rId3"/>
    <p:sldId id="689" r:id="rId4"/>
    <p:sldId id="688" r:id="rId5"/>
    <p:sldId id="693" r:id="rId6"/>
    <p:sldId id="692" r:id="rId7"/>
    <p:sldId id="682" r:id="rId8"/>
    <p:sldId id="694" r:id="rId9"/>
    <p:sldId id="695" r:id="rId10"/>
  </p:sldIdLst>
  <p:sldSz cx="9144000" cy="5143500" type="screen16x9"/>
  <p:notesSz cx="6858000" cy="9144000"/>
  <p:embeddedFontLst>
    <p:embeddedFont>
      <p:font typeface="Oswald Regular" panose="020B0604020202020204" charset="-52"/>
      <p:regular r:id="rId12"/>
      <p:bold r:id="rId13"/>
    </p:embeddedFont>
    <p:embeddedFont>
      <p:font typeface="Didact Gothic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8A1"/>
    <a:srgbClr val="466269"/>
    <a:srgbClr val="FFB95B"/>
    <a:srgbClr val="ACC3C8"/>
    <a:srgbClr val="F1D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256" autoAdjust="0"/>
  </p:normalViewPr>
  <p:slideViewPr>
    <p:cSldViewPr snapToGrid="0">
      <p:cViewPr>
        <p:scale>
          <a:sx n="75" d="100"/>
          <a:sy n="75" d="100"/>
        </p:scale>
        <p:origin x="2664" y="1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711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80422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D438D-F526-43CB-8885-EA2B09F4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217064-2E03-41C7-A2CE-0B0732D4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D16ACB-CA3D-4E6B-AE4D-60F519D9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BCE8C5-7AE9-49D9-91C4-4DE8E01D7DE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592D42-293A-4672-B580-937C36A7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D0F70-5A06-49F3-A99B-D0C619E5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F6D7-C665-41D9-BD46-61FDE0FFF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4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●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○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■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●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○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■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●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○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74957"/>
              </a:buClr>
              <a:buSzPts val="1200"/>
              <a:buFont typeface="Didact Gothic"/>
              <a:buChar char="■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 b="2360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773363" y="3581400"/>
            <a:ext cx="6370637" cy="1562100"/>
          </a:xfrm>
          <a:custGeom>
            <a:avLst/>
            <a:gdLst>
              <a:gd name="connsiteX0" fmla="*/ 0 w 4737904"/>
              <a:gd name="connsiteY0" fmla="*/ 0 h 868102"/>
              <a:gd name="connsiteX1" fmla="*/ 4737904 w 4737904"/>
              <a:gd name="connsiteY1" fmla="*/ 0 h 868102"/>
              <a:gd name="connsiteX2" fmla="*/ 4737904 w 4737904"/>
              <a:gd name="connsiteY2" fmla="*/ 868102 h 868102"/>
              <a:gd name="connsiteX3" fmla="*/ 0 w 4737904"/>
              <a:gd name="connsiteY3" fmla="*/ 868102 h 868102"/>
              <a:gd name="connsiteX4" fmla="*/ 0 w 4737904"/>
              <a:gd name="connsiteY4" fmla="*/ 0 h 868102"/>
              <a:gd name="connsiteX0" fmla="*/ 1064871 w 5802775"/>
              <a:gd name="connsiteY0" fmla="*/ 0 h 879677"/>
              <a:gd name="connsiteX1" fmla="*/ 5802775 w 5802775"/>
              <a:gd name="connsiteY1" fmla="*/ 0 h 879677"/>
              <a:gd name="connsiteX2" fmla="*/ 5802775 w 5802775"/>
              <a:gd name="connsiteY2" fmla="*/ 868102 h 879677"/>
              <a:gd name="connsiteX3" fmla="*/ 0 w 5802775"/>
              <a:gd name="connsiteY3" fmla="*/ 879677 h 879677"/>
              <a:gd name="connsiteX4" fmla="*/ 1064871 w 5802775"/>
              <a:gd name="connsiteY4" fmla="*/ 0 h 87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775" h="879677">
                <a:moveTo>
                  <a:pt x="1064871" y="0"/>
                </a:moveTo>
                <a:lnTo>
                  <a:pt x="5802775" y="0"/>
                </a:lnTo>
                <a:lnTo>
                  <a:pt x="5802775" y="868102"/>
                </a:lnTo>
                <a:lnTo>
                  <a:pt x="0" y="879677"/>
                </a:lnTo>
                <a:lnTo>
                  <a:pt x="106487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654843" y="4995863"/>
            <a:ext cx="1798638" cy="55562"/>
          </a:xfrm>
          <a:prstGeom prst="rect">
            <a:avLst/>
          </a:prstGeom>
          <a:solidFill>
            <a:srgbClr val="F1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/>
          <p:nvPr/>
        </p:nvSpPr>
        <p:spPr>
          <a:xfrm>
            <a:off x="-13135" y="4511710"/>
            <a:ext cx="595939" cy="6304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6129" y="4308326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Yu.f.d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., prof.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Abrorjon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Otajonov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Regular"/>
              <a:ea typeface="Oswald Regular"/>
              <a:cs typeface="Oswald Regular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57600" y="3821271"/>
            <a:ext cx="5308600" cy="10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KIBERKORRUPSIYA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VA UNGA QARSHI KURASHISHNING HUQUQIY ASOSLARINI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/>
                <a:ea typeface="Oswald Regular"/>
                <a:cs typeface="Oswald Regular"/>
              </a:rPr>
              <a:t>TAKOMILLASHTIRISH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Regular"/>
              <a:ea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439942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50771"/>
      </p:ext>
    </p:extLst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6"/>
          <p:cNvSpPr txBox="1">
            <a:spLocks noChangeArrowheads="1"/>
          </p:cNvSpPr>
          <p:nvPr/>
        </p:nvSpPr>
        <p:spPr bwMode="auto">
          <a:xfrm>
            <a:off x="1588" y="2465785"/>
            <a:ext cx="1928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7971" y="785557"/>
            <a:ext cx="5497511" cy="4232531"/>
            <a:chOff x="204" y="93"/>
            <a:chExt cx="2772" cy="393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28676" name="Freeform 9"/>
            <p:cNvSpPr>
              <a:spLocks/>
            </p:cNvSpPr>
            <p:nvPr/>
          </p:nvSpPr>
          <p:spPr bwMode="gray">
            <a:xfrm>
              <a:off x="204" y="3151"/>
              <a:ext cx="822" cy="878"/>
            </a:xfrm>
            <a:custGeom>
              <a:avLst/>
              <a:gdLst>
                <a:gd name="T0" fmla="*/ 15 w 1104"/>
                <a:gd name="T1" fmla="*/ 136 h 1256"/>
                <a:gd name="T2" fmla="*/ 15 w 1104"/>
                <a:gd name="T3" fmla="*/ 0 h 1256"/>
                <a:gd name="T4" fmla="*/ 0 w 1104"/>
                <a:gd name="T5" fmla="*/ 0 h 1256"/>
                <a:gd name="T6" fmla="*/ 0 w 1104"/>
                <a:gd name="T7" fmla="*/ 147 h 1256"/>
                <a:gd name="T8" fmla="*/ 188 w 1104"/>
                <a:gd name="T9" fmla="*/ 147 h 1256"/>
                <a:gd name="T10" fmla="*/ 188 w 1104"/>
                <a:gd name="T11" fmla="*/ 136 h 1256"/>
                <a:gd name="T12" fmla="*/ 15 w 1104"/>
                <a:gd name="T13" fmla="*/ 136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00" b="1" smtClean="0"/>
            </a:p>
          </p:txBody>
        </p:sp>
        <p:sp>
          <p:nvSpPr>
            <p:cNvPr id="28677" name="Freeform 10"/>
            <p:cNvSpPr>
              <a:spLocks/>
            </p:cNvSpPr>
            <p:nvPr/>
          </p:nvSpPr>
          <p:spPr bwMode="gray">
            <a:xfrm rot="10800000">
              <a:off x="2154" y="93"/>
              <a:ext cx="822" cy="878"/>
            </a:xfrm>
            <a:custGeom>
              <a:avLst/>
              <a:gdLst>
                <a:gd name="T0" fmla="*/ 15 w 1104"/>
                <a:gd name="T1" fmla="*/ 136 h 1256"/>
                <a:gd name="T2" fmla="*/ 15 w 1104"/>
                <a:gd name="T3" fmla="*/ 0 h 1256"/>
                <a:gd name="T4" fmla="*/ 0 w 1104"/>
                <a:gd name="T5" fmla="*/ 0 h 1256"/>
                <a:gd name="T6" fmla="*/ 0 w 1104"/>
                <a:gd name="T7" fmla="*/ 147 h 1256"/>
                <a:gd name="T8" fmla="*/ 188 w 1104"/>
                <a:gd name="T9" fmla="*/ 147 h 1256"/>
                <a:gd name="T10" fmla="*/ 188 w 1104"/>
                <a:gd name="T11" fmla="*/ 136 h 1256"/>
                <a:gd name="T12" fmla="*/ 15 w 1104"/>
                <a:gd name="T13" fmla="*/ 136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00" b="1" smtClean="0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gray">
            <a:xfrm>
              <a:off x="312" y="213"/>
              <a:ext cx="2590" cy="37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77800" algn="ctr">
                <a:defRPr/>
              </a:pPr>
              <a:r>
                <a:rPr lang="ru-RU" sz="2600" b="1" dirty="0" err="1" smtClean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Korrupsiya</a:t>
              </a:r>
              <a:r>
                <a:rPr lang="ru-RU" sz="2600" b="1" dirty="0" smtClean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deganda</a:t>
              </a:r>
              <a:r>
                <a:rPr lang="en-US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,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shaxsning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o‘z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mansab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yoki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xizmat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mavqeidan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shaxsiy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manfaatlarini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yoxud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o‘zga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shaxslarning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manfaatlarini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ko‘zlab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moddiy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yoki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nomoddiy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naf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olish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maqsadida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qonunga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xilof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ravishda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foydalanishi</a:t>
              </a:r>
              <a:r>
                <a:rPr lang="en-US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,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xuddi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shuningdek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bunday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nafni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qonunga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xilof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ravishda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taqdim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etishi</a:t>
              </a:r>
              <a:r>
                <a:rPr lang="ru-RU" sz="26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ru-RU" sz="26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tushuniladi</a:t>
              </a:r>
              <a:endParaRPr lang="ru-RU" sz="2600" b="1" dirty="0">
                <a:solidFill>
                  <a:schemeClr val="bg1"/>
                </a:solidFill>
                <a:latin typeface="Oswald Regular"/>
                <a:ea typeface="Oswald Regular"/>
                <a:cs typeface="Oswald Regular"/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7894" y="191691"/>
            <a:ext cx="80700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100" b="1" dirty="0" smtClean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KORRUPSIYA TUSHUNCHASI</a:t>
            </a:r>
            <a:endParaRPr lang="ru-RU" altLang="ru-RU" sz="2100" b="1" dirty="0">
              <a:solidFill>
                <a:srgbClr val="002060"/>
              </a:solidFill>
              <a:latin typeface="Oswald Regular"/>
              <a:ea typeface="Oswald Regular"/>
              <a:cs typeface="Oswald Regular"/>
            </a:endParaRPr>
          </a:p>
        </p:txBody>
      </p:sp>
      <p:pic>
        <p:nvPicPr>
          <p:cNvPr id="2050" name="Picture 2" descr="Мустақил ва одил судлов қаршисидаги етти мас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82" y="27735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Ўзбекистон судлов соҳасида департамент ташкил этилади – NOVA24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6" y="78555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4230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03154" y="219046"/>
            <a:ext cx="3858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000" dirty="0" smtClean="0">
                <a:solidFill>
                  <a:schemeClr val="accent5"/>
                </a:solidFill>
                <a:latin typeface="Oswald Regular"/>
                <a:ea typeface="Oswald Regular"/>
                <a:cs typeface="Oswald Regular"/>
              </a:rPr>
              <a:t>KIBERKORRUPSIYA TUSHUNCHASI</a:t>
            </a:r>
            <a:endParaRPr lang="uz-Cyrl-UZ" altLang="ru-RU" sz="2000" dirty="0">
              <a:solidFill>
                <a:schemeClr val="accent5"/>
              </a:solidFill>
              <a:latin typeface="Oswald Regular"/>
              <a:ea typeface="Oswald Regular"/>
              <a:cs typeface="Oswald Regular"/>
            </a:endParaRPr>
          </a:p>
        </p:txBody>
      </p:sp>
      <p:pic>
        <p:nvPicPr>
          <p:cNvPr id="25607" name="Picture 7" descr="2_1197544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087" y="3340138"/>
            <a:ext cx="2908441" cy="14992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8" name="Picture 8" descr="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93" y="1220499"/>
            <a:ext cx="2946080" cy="15475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9" name="Picture 9" descr="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565" y="2317338"/>
            <a:ext cx="2221595" cy="1436324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789" y="596901"/>
            <a:ext cx="5307011" cy="4483407"/>
            <a:chOff x="113" y="1071"/>
            <a:chExt cx="3085" cy="3039"/>
          </a:xfrm>
        </p:grpSpPr>
        <p:grpSp>
          <p:nvGrpSpPr>
            <p:cNvPr id="9223" name="Group 19"/>
            <p:cNvGrpSpPr>
              <a:grpSpLocks/>
            </p:cNvGrpSpPr>
            <p:nvPr/>
          </p:nvGrpSpPr>
          <p:grpSpPr bwMode="auto">
            <a:xfrm>
              <a:off x="113" y="1071"/>
              <a:ext cx="3085" cy="3039"/>
              <a:chOff x="158" y="981"/>
              <a:chExt cx="2813" cy="3175"/>
            </a:xfrm>
          </p:grpSpPr>
          <p:grpSp>
            <p:nvGrpSpPr>
              <p:cNvPr id="9225" name="Group 20"/>
              <p:cNvGrpSpPr>
                <a:grpSpLocks/>
              </p:cNvGrpSpPr>
              <p:nvPr/>
            </p:nvGrpSpPr>
            <p:grpSpPr bwMode="auto">
              <a:xfrm>
                <a:off x="158" y="981"/>
                <a:ext cx="2813" cy="3175"/>
                <a:chOff x="384" y="816"/>
                <a:chExt cx="2976" cy="3216"/>
              </a:xfrm>
            </p:grpSpPr>
            <p:sp>
              <p:nvSpPr>
                <p:cNvPr id="9227" name="PubHalfFrame"/>
                <p:cNvSpPr>
                  <a:spLocks noEditPoints="1" noChangeArrowheads="1"/>
                </p:cNvSpPr>
                <p:nvPr/>
              </p:nvSpPr>
              <p:spPr bwMode="auto">
                <a:xfrm rot="10800000">
                  <a:off x="2160" y="2976"/>
                  <a:ext cx="1200" cy="1056"/>
                </a:xfrm>
                <a:custGeom>
                  <a:avLst/>
                  <a:gdLst>
                    <a:gd name="T0" fmla="*/ 2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2 h 21600"/>
                    <a:gd name="T6" fmla="*/ 3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21600"/>
                    <a:gd name="T13" fmla="*/ 0 h 21600"/>
                    <a:gd name="T14" fmla="*/ 18162 w 21600"/>
                    <a:gd name="T15" fmla="*/ 343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90" y="18810"/>
                      </a:lnTo>
                      <a:lnTo>
                        <a:pt x="2790" y="3436"/>
                      </a:lnTo>
                      <a:lnTo>
                        <a:pt x="18164" y="3436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rot="10800000"/>
                <a:lstStyle/>
                <a:p>
                  <a:endParaRPr lang="ru-RU"/>
                </a:p>
              </p:txBody>
            </p:sp>
            <p:sp>
              <p:nvSpPr>
                <p:cNvPr id="14358" name="PubHalfFrame"/>
                <p:cNvSpPr>
                  <a:spLocks noEditPoints="1" noChangeArrowheads="1"/>
                </p:cNvSpPr>
                <p:nvPr/>
              </p:nvSpPr>
              <p:spPr bwMode="auto">
                <a:xfrm>
                  <a:off x="384" y="816"/>
                  <a:ext cx="1200" cy="1056"/>
                </a:xfrm>
                <a:custGeom>
                  <a:avLst/>
                  <a:gdLst>
                    <a:gd name="G0" fmla="+- 0 0 0"/>
                    <a:gd name="G1" fmla="+- 2790 0 0"/>
                    <a:gd name="G2" fmla="+- 21600 0 3436"/>
                    <a:gd name="G3" fmla="*/ 3436 1 2"/>
                    <a:gd name="G4" fmla="+- 21600 0 G3"/>
                    <a:gd name="G5" fmla="+- 3436 0 0"/>
                    <a:gd name="G6" fmla="+- 21600 0 2790"/>
                    <a:gd name="G7" fmla="*/ 2790 1 2"/>
                    <a:gd name="G8" fmla="+- 21600 0 G7"/>
                    <a:gd name="T0" fmla="*/ 10800 w 21600"/>
                    <a:gd name="T1" fmla="*/ 0 h 21600"/>
                    <a:gd name="T2" fmla="*/ 0 w 21600"/>
                    <a:gd name="T3" fmla="*/ 10800 h 21600"/>
                    <a:gd name="T4" fmla="*/ 1395 w 21600"/>
                    <a:gd name="T5" fmla="*/ 20205 h 21600"/>
                    <a:gd name="T6" fmla="*/ 19882 w 21600"/>
                    <a:gd name="T7" fmla="*/ 1718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21600"/>
                    <a:gd name="T13" fmla="*/ 0 h 21600"/>
                    <a:gd name="T14" fmla="*/ G2 w 21600"/>
                    <a:gd name="T15" fmla="*/ G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90" y="18810"/>
                      </a:lnTo>
                      <a:lnTo>
                        <a:pt x="2790" y="3436"/>
                      </a:lnTo>
                      <a:lnTo>
                        <a:pt x="18164" y="3436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 b="0">
                    <a:latin typeface="Arial" charset="0"/>
                  </a:endParaRPr>
                </a:p>
              </p:txBody>
            </p:sp>
            <p:sp>
              <p:nvSpPr>
                <p:cNvPr id="9229" name="Rectangle 23"/>
                <p:cNvSpPr>
                  <a:spLocks noChangeArrowheads="1"/>
                </p:cNvSpPr>
                <p:nvPr/>
              </p:nvSpPr>
              <p:spPr bwMode="auto">
                <a:xfrm>
                  <a:off x="528" y="960"/>
                  <a:ext cx="2688" cy="2928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lang="ru-RU" altLang="ru-RU" b="0"/>
                </a:p>
              </p:txBody>
            </p:sp>
          </p:grpSp>
          <p:sp>
            <p:nvSpPr>
              <p:cNvPr id="9226" name="Text Box 24"/>
              <p:cNvSpPr txBox="1">
                <a:spLocks noChangeArrowheads="1"/>
              </p:cNvSpPr>
              <p:nvPr/>
            </p:nvSpPr>
            <p:spPr bwMode="auto">
              <a:xfrm>
                <a:off x="295" y="1174"/>
                <a:ext cx="2540" cy="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ru-RU" alt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340" y="1207"/>
              <a:ext cx="2631" cy="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300" b="1" dirty="0" err="1" smtClean="0">
                  <a:solidFill>
                    <a:srgbClr val="FFFF00"/>
                  </a:solidFill>
                  <a:latin typeface="Oswald Regular"/>
                  <a:ea typeface="Oswald Regular"/>
                  <a:cs typeface="Oswald Regular"/>
                </a:rPr>
                <a:t>Kiberkorrupsiya</a:t>
              </a:r>
              <a:r>
                <a:rPr lang="en-US" sz="2300" b="1" dirty="0" smtClean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—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kibermakonda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dasturiy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ta’minot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va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texnik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vositalardan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foydalanilgan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holda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shaxsning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o‘z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mansab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yoki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xizmat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mavqeyidan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shaxsiy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manfaatlarini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yoxud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o‘zga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shaxslarning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manfaatlarini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ko‘zlab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moddiy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yoki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nomoddiy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naf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olish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maqsadida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qonunga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xilof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ravishda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foydalanishi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,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xuddi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shuningdek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bunday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nafni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qonunga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xilof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ravishda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taqdim</a:t>
              </a:r>
              <a:r>
                <a:rPr lang="en-US" sz="23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300" b="1" dirty="0" err="1" smtClean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etish</a:t>
              </a:r>
              <a:endParaRPr lang="ru-RU" sz="2300" b="1" dirty="0">
                <a:solidFill>
                  <a:schemeClr val="bg1"/>
                </a:solidFill>
                <a:latin typeface="Oswald Regular"/>
                <a:ea typeface="Oswald Regular"/>
                <a:cs typeface="Oswald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6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6"/>
          <p:cNvSpPr txBox="1">
            <a:spLocks noChangeArrowheads="1"/>
          </p:cNvSpPr>
          <p:nvPr/>
        </p:nvSpPr>
        <p:spPr bwMode="auto">
          <a:xfrm>
            <a:off x="1588" y="2465785"/>
            <a:ext cx="1928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7971" y="785557"/>
            <a:ext cx="5497511" cy="4232531"/>
            <a:chOff x="204" y="93"/>
            <a:chExt cx="2772" cy="393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28676" name="Freeform 9"/>
            <p:cNvSpPr>
              <a:spLocks/>
            </p:cNvSpPr>
            <p:nvPr/>
          </p:nvSpPr>
          <p:spPr bwMode="gray">
            <a:xfrm>
              <a:off x="204" y="3151"/>
              <a:ext cx="822" cy="878"/>
            </a:xfrm>
            <a:custGeom>
              <a:avLst/>
              <a:gdLst>
                <a:gd name="T0" fmla="*/ 15 w 1104"/>
                <a:gd name="T1" fmla="*/ 136 h 1256"/>
                <a:gd name="T2" fmla="*/ 15 w 1104"/>
                <a:gd name="T3" fmla="*/ 0 h 1256"/>
                <a:gd name="T4" fmla="*/ 0 w 1104"/>
                <a:gd name="T5" fmla="*/ 0 h 1256"/>
                <a:gd name="T6" fmla="*/ 0 w 1104"/>
                <a:gd name="T7" fmla="*/ 147 h 1256"/>
                <a:gd name="T8" fmla="*/ 188 w 1104"/>
                <a:gd name="T9" fmla="*/ 147 h 1256"/>
                <a:gd name="T10" fmla="*/ 188 w 1104"/>
                <a:gd name="T11" fmla="*/ 136 h 1256"/>
                <a:gd name="T12" fmla="*/ 15 w 1104"/>
                <a:gd name="T13" fmla="*/ 136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00" b="1" smtClean="0"/>
            </a:p>
          </p:txBody>
        </p:sp>
        <p:sp>
          <p:nvSpPr>
            <p:cNvPr id="28677" name="Freeform 10"/>
            <p:cNvSpPr>
              <a:spLocks/>
            </p:cNvSpPr>
            <p:nvPr/>
          </p:nvSpPr>
          <p:spPr bwMode="gray">
            <a:xfrm rot="10800000">
              <a:off x="2154" y="93"/>
              <a:ext cx="822" cy="878"/>
            </a:xfrm>
            <a:custGeom>
              <a:avLst/>
              <a:gdLst>
                <a:gd name="T0" fmla="*/ 15 w 1104"/>
                <a:gd name="T1" fmla="*/ 136 h 1256"/>
                <a:gd name="T2" fmla="*/ 15 w 1104"/>
                <a:gd name="T3" fmla="*/ 0 h 1256"/>
                <a:gd name="T4" fmla="*/ 0 w 1104"/>
                <a:gd name="T5" fmla="*/ 0 h 1256"/>
                <a:gd name="T6" fmla="*/ 0 w 1104"/>
                <a:gd name="T7" fmla="*/ 147 h 1256"/>
                <a:gd name="T8" fmla="*/ 188 w 1104"/>
                <a:gd name="T9" fmla="*/ 147 h 1256"/>
                <a:gd name="T10" fmla="*/ 188 w 1104"/>
                <a:gd name="T11" fmla="*/ 136 h 1256"/>
                <a:gd name="T12" fmla="*/ 15 w 1104"/>
                <a:gd name="T13" fmla="*/ 136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00" b="1" smtClean="0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gray">
            <a:xfrm>
              <a:off x="312" y="213"/>
              <a:ext cx="2590" cy="37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77800" algn="ctr">
                <a:defRPr/>
              </a:pPr>
              <a:r>
                <a:rPr lang="en-US" sz="3200" b="1" dirty="0" err="1" smtClean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Kriptovalyuta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 –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bu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tranzaktsiyalarni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himoya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qilish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va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yangi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birliklarni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yaratishni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nazorat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qilish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uchun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kriptografiyadan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foydalanadigan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raqamli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yoki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virtual </a:t>
              </a:r>
              <a:r>
                <a:rPr lang="en-US" sz="32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valyuta</a:t>
              </a:r>
              <a:r>
                <a:rPr lang="en-US" sz="32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.</a:t>
              </a:r>
              <a:endParaRPr lang="ru-RU" sz="3200" b="1" dirty="0">
                <a:solidFill>
                  <a:schemeClr val="bg1"/>
                </a:solidFill>
                <a:latin typeface="Oswald Regular"/>
                <a:ea typeface="Oswald Regular"/>
                <a:cs typeface="Oswald Regular"/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7894" y="191691"/>
            <a:ext cx="80700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100" b="1" dirty="0" smtClean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KRIPTOVALYUTA NIMA</a:t>
            </a:r>
            <a:endParaRPr lang="ru-RU" altLang="ru-RU" sz="2100" b="1" dirty="0">
              <a:solidFill>
                <a:srgbClr val="002060"/>
              </a:solidFill>
              <a:latin typeface="Oswald Regular"/>
              <a:ea typeface="Oswald Regular"/>
              <a:cs typeface="Oswald Regular"/>
            </a:endParaRPr>
          </a:p>
        </p:txBody>
      </p:sp>
      <p:pic>
        <p:nvPicPr>
          <p:cNvPr id="10" name="Picture 2" descr="Более 240 200 работ на тему «криптовалюта»: стоковые фо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46" y="914598"/>
            <a:ext cx="322470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Kriptovalyuta nima va u qanday ishlaydi? - Yangiliklar - Changzhou  Vrcoolertech Refrigeration Co.,Ltd"/>
          <p:cNvSpPr>
            <a:spLocks noChangeAspect="1" noChangeArrowheads="1"/>
          </p:cNvSpPr>
          <p:nvPr/>
        </p:nvSpPr>
        <p:spPr bwMode="auto">
          <a:xfrm>
            <a:off x="5742912" y="2903973"/>
            <a:ext cx="3196176" cy="1858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Kriptovalyuta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-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bu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raqamli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pul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uni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jismonan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sezib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bo'lmaydi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chunki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ular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faqat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foydalanuvchining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kriptovalyutasi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qanchalik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ko'pligi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uni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qayerga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o'tkazishi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haqidagi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ma'lumotlarni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o'z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ichiga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olgan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elektron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reestrlarda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saqlanadi</a:t>
            </a:r>
            <a:r>
              <a:rPr lang="en-US" sz="1500" b="1" dirty="0">
                <a:solidFill>
                  <a:srgbClr val="002060"/>
                </a:solidFill>
                <a:latin typeface="Oswald Regular"/>
                <a:ea typeface="Oswald Regular"/>
                <a:cs typeface="Oswald Regular"/>
              </a:rPr>
              <a:t>.</a:t>
            </a:r>
            <a:endParaRPr lang="ru-RU" sz="1500" b="1" dirty="0">
              <a:solidFill>
                <a:srgbClr val="002060"/>
              </a:solidFill>
              <a:latin typeface="Oswald Regular"/>
              <a:ea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490762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789" y="596901"/>
            <a:ext cx="5307011" cy="4483406"/>
            <a:chOff x="113" y="1071"/>
            <a:chExt cx="3085" cy="3039"/>
          </a:xfrm>
        </p:grpSpPr>
        <p:grpSp>
          <p:nvGrpSpPr>
            <p:cNvPr id="9223" name="Group 19"/>
            <p:cNvGrpSpPr>
              <a:grpSpLocks/>
            </p:cNvGrpSpPr>
            <p:nvPr/>
          </p:nvGrpSpPr>
          <p:grpSpPr bwMode="auto">
            <a:xfrm>
              <a:off x="113" y="1071"/>
              <a:ext cx="3085" cy="3039"/>
              <a:chOff x="158" y="981"/>
              <a:chExt cx="2813" cy="3175"/>
            </a:xfrm>
          </p:grpSpPr>
          <p:grpSp>
            <p:nvGrpSpPr>
              <p:cNvPr id="9225" name="Group 20"/>
              <p:cNvGrpSpPr>
                <a:grpSpLocks/>
              </p:cNvGrpSpPr>
              <p:nvPr/>
            </p:nvGrpSpPr>
            <p:grpSpPr bwMode="auto">
              <a:xfrm>
                <a:off x="158" y="981"/>
                <a:ext cx="2813" cy="3175"/>
                <a:chOff x="384" y="816"/>
                <a:chExt cx="2976" cy="3216"/>
              </a:xfrm>
            </p:grpSpPr>
            <p:sp>
              <p:nvSpPr>
                <p:cNvPr id="9227" name="PubHalfFrame"/>
                <p:cNvSpPr>
                  <a:spLocks noEditPoints="1" noChangeArrowheads="1"/>
                </p:cNvSpPr>
                <p:nvPr/>
              </p:nvSpPr>
              <p:spPr bwMode="auto">
                <a:xfrm rot="10800000">
                  <a:off x="2160" y="2976"/>
                  <a:ext cx="1200" cy="1056"/>
                </a:xfrm>
                <a:custGeom>
                  <a:avLst/>
                  <a:gdLst>
                    <a:gd name="T0" fmla="*/ 2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2 h 21600"/>
                    <a:gd name="T6" fmla="*/ 3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21600"/>
                    <a:gd name="T13" fmla="*/ 0 h 21600"/>
                    <a:gd name="T14" fmla="*/ 18162 w 21600"/>
                    <a:gd name="T15" fmla="*/ 343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90" y="18810"/>
                      </a:lnTo>
                      <a:lnTo>
                        <a:pt x="2790" y="3436"/>
                      </a:lnTo>
                      <a:lnTo>
                        <a:pt x="18164" y="3436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rot="10800000"/>
                <a:lstStyle/>
                <a:p>
                  <a:endParaRPr lang="ru-RU"/>
                </a:p>
              </p:txBody>
            </p:sp>
            <p:sp>
              <p:nvSpPr>
                <p:cNvPr id="14358" name="PubHalfFrame"/>
                <p:cNvSpPr>
                  <a:spLocks noEditPoints="1" noChangeArrowheads="1"/>
                </p:cNvSpPr>
                <p:nvPr/>
              </p:nvSpPr>
              <p:spPr bwMode="auto">
                <a:xfrm>
                  <a:off x="384" y="816"/>
                  <a:ext cx="1200" cy="1056"/>
                </a:xfrm>
                <a:custGeom>
                  <a:avLst/>
                  <a:gdLst>
                    <a:gd name="G0" fmla="+- 0 0 0"/>
                    <a:gd name="G1" fmla="+- 2790 0 0"/>
                    <a:gd name="G2" fmla="+- 21600 0 3436"/>
                    <a:gd name="G3" fmla="*/ 3436 1 2"/>
                    <a:gd name="G4" fmla="+- 21600 0 G3"/>
                    <a:gd name="G5" fmla="+- 3436 0 0"/>
                    <a:gd name="G6" fmla="+- 21600 0 2790"/>
                    <a:gd name="G7" fmla="*/ 2790 1 2"/>
                    <a:gd name="G8" fmla="+- 21600 0 G7"/>
                    <a:gd name="T0" fmla="*/ 10800 w 21600"/>
                    <a:gd name="T1" fmla="*/ 0 h 21600"/>
                    <a:gd name="T2" fmla="*/ 0 w 21600"/>
                    <a:gd name="T3" fmla="*/ 10800 h 21600"/>
                    <a:gd name="T4" fmla="*/ 1395 w 21600"/>
                    <a:gd name="T5" fmla="*/ 20205 h 21600"/>
                    <a:gd name="T6" fmla="*/ 19882 w 21600"/>
                    <a:gd name="T7" fmla="*/ 1718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21600"/>
                    <a:gd name="T13" fmla="*/ 0 h 21600"/>
                    <a:gd name="T14" fmla="*/ G2 w 21600"/>
                    <a:gd name="T15" fmla="*/ G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90" y="18810"/>
                      </a:lnTo>
                      <a:lnTo>
                        <a:pt x="2790" y="3436"/>
                      </a:lnTo>
                      <a:lnTo>
                        <a:pt x="18164" y="3436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 b="0">
                    <a:latin typeface="Arial" charset="0"/>
                  </a:endParaRPr>
                </a:p>
              </p:txBody>
            </p:sp>
            <p:sp>
              <p:nvSpPr>
                <p:cNvPr id="9229" name="Rectangle 23"/>
                <p:cNvSpPr>
                  <a:spLocks noChangeArrowheads="1"/>
                </p:cNvSpPr>
                <p:nvPr/>
              </p:nvSpPr>
              <p:spPr bwMode="auto">
                <a:xfrm>
                  <a:off x="528" y="960"/>
                  <a:ext cx="2688" cy="2928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lang="ru-RU" altLang="ru-RU" b="0"/>
                </a:p>
              </p:txBody>
            </p:sp>
          </p:grpSp>
          <p:sp>
            <p:nvSpPr>
              <p:cNvPr id="9226" name="Text Box 24"/>
              <p:cNvSpPr txBox="1">
                <a:spLocks noChangeArrowheads="1"/>
              </p:cNvSpPr>
              <p:nvPr/>
            </p:nvSpPr>
            <p:spPr bwMode="auto">
              <a:xfrm>
                <a:off x="295" y="1174"/>
                <a:ext cx="2540" cy="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ru-RU" alt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340" y="1391"/>
              <a:ext cx="2631" cy="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rgbClr val="FFFF00"/>
                  </a:solidFill>
                  <a:latin typeface="Oswald Regular"/>
                  <a:ea typeface="Oswald Regular"/>
                  <a:cs typeface="Oswald Regular"/>
                </a:rPr>
                <a:t>Blokcheyn</a:t>
              </a:r>
              <a:r>
                <a:rPr lang="en-US" sz="2800" b="1" dirty="0" smtClean="0">
                  <a:solidFill>
                    <a:srgbClr val="FFFF00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>
                  <a:solidFill>
                    <a:srgbClr val="FFFF00"/>
                  </a:solidFill>
                  <a:latin typeface="Oswald Regular"/>
                  <a:ea typeface="Oswald Regular"/>
                  <a:cs typeface="Oswald Regular"/>
                </a:rPr>
                <a:t>-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bu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barcha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uchun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ochiq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va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o‘zgarmas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bo‘lgan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maʼlumotlar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bazasi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Maʼlumotlar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bazasining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bir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xil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nusxalarini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butun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tarmoq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bo‘ylab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tarqatish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orqali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 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tizimni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buzish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yoki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aldashni</a:t>
              </a:r>
              <a:r>
                <a:rPr lang="en-US" sz="2800" b="1" dirty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Oswald Regular"/>
                  <a:ea typeface="Oswald Regular"/>
                  <a:cs typeface="Oswald Regular"/>
                </a:rPr>
                <a:t>qiyinlashtiradi</a:t>
              </a:r>
              <a:endParaRPr lang="ru-RU" sz="2800" b="1" dirty="0">
                <a:solidFill>
                  <a:schemeClr val="bg1"/>
                </a:solidFill>
                <a:latin typeface="Oswald Regular"/>
                <a:ea typeface="Oswald Regular"/>
                <a:cs typeface="Oswald Regular"/>
              </a:endParaRPr>
            </a:p>
          </p:txBody>
        </p:sp>
      </p:grpSp>
      <p:pic>
        <p:nvPicPr>
          <p:cNvPr id="3074" name="Picture 2" descr="https://static.wixstatic.com/media/2ec0f4_54deebe2c3cc43918b41a8661e1c64fd~mv2.jpg/v1/fill/w_608,h_350,al_c,q_80,usm_0.66_1.00_0.01,enc_avif,quality_auto/photo_2023-10-18_10-17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45" y="2868258"/>
            <a:ext cx="3566455" cy="20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slommoliyasi.uz/wp-content/uploads/2020/12/blockchain1-1170x7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44" y="698500"/>
            <a:ext cx="3769655" cy="20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7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01654"/>
              </p:ext>
            </p:extLst>
          </p:nvPr>
        </p:nvGraphicFramePr>
        <p:xfrm>
          <a:off x="245943" y="512400"/>
          <a:ext cx="8734096" cy="4440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969"/>
                <a:gridCol w="3682447"/>
                <a:gridCol w="2672680"/>
              </a:tblGrid>
              <a:tr h="263263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5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Kriptovalyuta</a:t>
                      </a:r>
                      <a:endParaRPr lang="ru-RU" sz="15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Elektron</a:t>
                      </a:r>
                      <a:r>
                        <a:rPr lang="ru-RU" sz="15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5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pullar</a:t>
                      </a:r>
                      <a:endParaRPr lang="ru-RU" sz="15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383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z-Cyrl-UZ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Tartibga soluvchi b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oshqaruvchi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organ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Mavjud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emas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Markaziy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bank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383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Shaxsiylashtirish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Mavjud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emas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Individual,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hisob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aniq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jismoniy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shaxs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yoki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kompaniya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nomiga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ochiladi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9346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Operatsiyalarning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shaffofligi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Valyuta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yaratilgan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paytdan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boshlab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barcha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operatsiyalar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egasi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haqidagi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ma’lumotlarni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oshkor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qilmasdan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ko‘rish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uchun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ochiq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Operatsiyalar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tarixi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shaxsiy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hisob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doirasida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saqlanadi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9346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Emissiya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Hajmi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avtomatik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tarzda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shakllanadi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,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markaziy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banklar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tomonidan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chiqarilmaydi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,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emissiya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qilingan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pul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qiymatiga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muvofiq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chiqarilmaydi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Elektron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pullar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emas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,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balki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har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bir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alohida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davlatning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valyutasi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uning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Markaziy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banki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tomonidan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chiqariladi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191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Bo‘lish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imkoniyati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Mavjud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Mavjud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emas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383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Operatsiyalarni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amalga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oshirish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Naqd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pul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olish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uchun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an’anaviy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valyutaga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o‘tkazish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zarur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To‘g‘ridan-to‘g‘ri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(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onlayn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do‘konlar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,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yetkazib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beruvchilar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boshqalar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)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37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Davlat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aralashuvi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imkoniyati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Mavjud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emas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Qo‘llab-quvvatlanadi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191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Valyuta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kursi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Ichki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talab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taklifga</a:t>
                      </a:r>
                      <a:r>
                        <a:rPr lang="en-US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bog‘liq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Iqtisodiy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siyosiy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omillarga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bog‘liq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  <a:tr h="37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Valyuta</a:t>
                      </a:r>
                      <a:r>
                        <a:rPr lang="ru-RU" sz="1300" b="1" i="0" u="none" strike="noStrike" cap="none" dirty="0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bg1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o‘tkazish</a:t>
                      </a:r>
                      <a:endParaRPr lang="ru-RU" sz="1300" b="1" i="0" u="none" strike="noStrike" cap="none" dirty="0">
                        <a:solidFill>
                          <a:schemeClr val="bg1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Faqat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tizim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ichida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mumkin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Shaxsiy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hisob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mavjud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bo‘lganda</a:t>
                      </a:r>
                      <a:r>
                        <a:rPr lang="ru-RU" sz="1200" b="1" i="0" u="none" strike="noStrike" cap="none" dirty="0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99"/>
                          </a:solidFill>
                          <a:latin typeface="Oswald Regular"/>
                          <a:ea typeface="Oswald Regular"/>
                          <a:cs typeface="Oswald Regular"/>
                          <a:sym typeface="Arial"/>
                        </a:rPr>
                        <a:t>mumkin</a:t>
                      </a:r>
                      <a:endParaRPr lang="ru-RU" sz="1200" b="1" i="0" u="none" strike="noStrike" cap="none" dirty="0">
                        <a:solidFill>
                          <a:srgbClr val="000099"/>
                        </a:solidFill>
                        <a:latin typeface="Oswald Regular"/>
                        <a:ea typeface="Oswald Regular"/>
                        <a:cs typeface="Oswald Regular"/>
                        <a:sym typeface="Arial"/>
                      </a:endParaRPr>
                    </a:p>
                  </a:txBody>
                  <a:tcPr marL="60764" marR="60764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7329" y="83748"/>
            <a:ext cx="65101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 smtClean="0">
                <a:solidFill>
                  <a:srgbClr val="000099"/>
                </a:solidFill>
                <a:latin typeface="Oswald Regular"/>
                <a:ea typeface="Oswald Regular"/>
                <a:cs typeface="Oswald Regular"/>
              </a:rPr>
              <a:t>KRIPTOVALYUTA VA ELEKTRON PULLARNING QIYOSIY TAVSIFI</a:t>
            </a:r>
            <a:endParaRPr lang="en-US" altLang="ru-RU" sz="2000" b="1" dirty="0">
              <a:solidFill>
                <a:srgbClr val="000099"/>
              </a:solidFill>
              <a:latin typeface="Oswald Regular"/>
              <a:ea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452765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34633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8142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Geograph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</TotalTime>
  <Words>294</Words>
  <Application>Microsoft Office PowerPoint</Application>
  <PresentationFormat>Экран (16:9)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Oswald Regular</vt:lpstr>
      <vt:lpstr>Didact Gothic</vt:lpstr>
      <vt:lpstr>Calibri</vt:lpstr>
      <vt:lpstr>Arial</vt:lpstr>
      <vt:lpstr>Times New Roman</vt:lpstr>
      <vt:lpstr>Geography Lesson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LESSON</dc:title>
  <dc:creator>G'iyos</dc:creator>
  <cp:lastModifiedBy>HP</cp:lastModifiedBy>
  <cp:revision>297</cp:revision>
  <dcterms:modified xsi:type="dcterms:W3CDTF">2025-04-29T04:48:56Z</dcterms:modified>
</cp:coreProperties>
</file>