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sldIdLst>
    <p:sldId id="256" r:id="rId2"/>
    <p:sldId id="285" r:id="rId3"/>
    <p:sldId id="301" r:id="rId4"/>
    <p:sldId id="287" r:id="rId5"/>
    <p:sldId id="288" r:id="rId6"/>
    <p:sldId id="289" r:id="rId7"/>
    <p:sldId id="293" r:id="rId8"/>
    <p:sldId id="290" r:id="rId9"/>
    <p:sldId id="294" r:id="rId10"/>
    <p:sldId id="295" r:id="rId11"/>
    <p:sldId id="304" r:id="rId12"/>
    <p:sldId id="302" r:id="rId13"/>
    <p:sldId id="303" r:id="rId14"/>
    <p:sldId id="27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C86"/>
    <a:srgbClr val="1A2E5A"/>
    <a:srgbClr val="135271"/>
    <a:srgbClr val="166E86"/>
    <a:srgbClr val="2E6E89"/>
    <a:srgbClr val="1996A5"/>
    <a:srgbClr val="008000"/>
    <a:srgbClr val="15526F"/>
    <a:srgbClr val="00CC00"/>
    <a:srgbClr val="1A4B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670" autoAdjust="0"/>
    <p:restoredTop sz="96374" autoAdjust="0"/>
  </p:normalViewPr>
  <p:slideViewPr>
    <p:cSldViewPr snapToGrid="0" showGuides="1">
      <p:cViewPr varScale="1">
        <p:scale>
          <a:sx n="103" d="100"/>
          <a:sy n="103" d="100"/>
        </p:scale>
        <p:origin x="126" y="360"/>
      </p:cViewPr>
      <p:guideLst>
        <p:guide orient="horz" pos="2183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B442B-7F6C-4A0D-9142-2124247C7514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E707A-4906-4B80-BFC8-2E603BDDB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592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www.1ppt.com/tubiao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3AB5-3B4D-45DD-92A6-92A6D3EC44A5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67A7-F1F0-4823-AE0B-B6CFAB97B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191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3AB5-3B4D-45DD-92A6-92A6D3EC44A5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67A7-F1F0-4823-AE0B-B6CFAB97B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68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3AB5-3B4D-45DD-92A6-92A6D3EC44A5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67A7-F1F0-4823-AE0B-B6CFAB97B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541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 bwMode="auto">
          <a:xfrm>
            <a:off x="-8468" y="-14288"/>
            <a:ext cx="12249151" cy="871538"/>
          </a:xfrm>
          <a:prstGeom prst="rect">
            <a:avLst/>
          </a:prstGeom>
          <a:blipFill dpi="0" rotWithShape="1">
            <a:blip r:embed="rId2"/>
            <a:srcRect/>
            <a:tile tx="-2457450" ty="0" sx="59000" sy="59000" flip="x" algn="r"/>
          </a:blipFill>
          <a:ln w="0">
            <a:noFill/>
          </a:ln>
          <a:scene3d>
            <a:camera prst="perspective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-10583" y="6042026"/>
            <a:ext cx="12251268" cy="815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 contras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833" y="792943"/>
            <a:ext cx="12256517" cy="537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 flipH="1">
            <a:off x="4419437" y="6345219"/>
            <a:ext cx="7772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1" descr="png素材 (276)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2654"/>
            <a:ext cx="1047725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 userDrawn="1"/>
        </p:nvSpPr>
        <p:spPr bwMode="auto">
          <a:xfrm>
            <a:off x="6288022" y="332657"/>
            <a:ext cx="589349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『HOMEPPT</a:t>
            </a:r>
            <a:r>
              <a:rPr lang="en-US" altLang="zh-CN" sz="1800" spc="300" baseline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』—</a:t>
            </a:r>
            <a:r>
              <a:rPr lang="zh-CN" altLang="en-US" sz="1800" spc="300" baseline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b="0" spc="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WWW.HOMEPPT.COM</a:t>
            </a:r>
            <a:endParaRPr lang="zh-CN" altLang="en-US" sz="1800" b="0" spc="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4463819" y="6347070"/>
            <a:ext cx="7141633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400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HOMEPPT HTTP://WWW.HOMEPPT.COM</a:t>
            </a:r>
            <a:endParaRPr lang="zh-CN" altLang="en-US" sz="14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Freeform 2670"/>
          <p:cNvSpPr>
            <a:spLocks noEditPoints="1"/>
          </p:cNvSpPr>
          <p:nvPr userDrawn="1"/>
        </p:nvSpPr>
        <p:spPr bwMode="auto">
          <a:xfrm>
            <a:off x="3714734" y="6273138"/>
            <a:ext cx="537633" cy="406400"/>
          </a:xfrm>
          <a:custGeom>
            <a:avLst/>
            <a:gdLst>
              <a:gd name="T0" fmla="*/ 73 w 300"/>
              <a:gd name="T1" fmla="*/ 144 h 302"/>
              <a:gd name="T2" fmla="*/ 58 w 300"/>
              <a:gd name="T3" fmla="*/ 153 h 302"/>
              <a:gd name="T4" fmla="*/ 41 w 300"/>
              <a:gd name="T5" fmla="*/ 156 h 302"/>
              <a:gd name="T6" fmla="*/ 15 w 300"/>
              <a:gd name="T7" fmla="*/ 156 h 302"/>
              <a:gd name="T8" fmla="*/ 4 w 300"/>
              <a:gd name="T9" fmla="*/ 151 h 302"/>
              <a:gd name="T10" fmla="*/ 2 w 300"/>
              <a:gd name="T11" fmla="*/ 147 h 302"/>
              <a:gd name="T12" fmla="*/ 0 w 300"/>
              <a:gd name="T13" fmla="*/ 113 h 302"/>
              <a:gd name="T14" fmla="*/ 0 w 300"/>
              <a:gd name="T15" fmla="*/ 104 h 302"/>
              <a:gd name="T16" fmla="*/ 7 w 300"/>
              <a:gd name="T17" fmla="*/ 90 h 302"/>
              <a:gd name="T18" fmla="*/ 82 w 300"/>
              <a:gd name="T19" fmla="*/ 12 h 302"/>
              <a:gd name="T20" fmla="*/ 89 w 300"/>
              <a:gd name="T21" fmla="*/ 7 h 302"/>
              <a:gd name="T22" fmla="*/ 104 w 300"/>
              <a:gd name="T23" fmla="*/ 2 h 302"/>
              <a:gd name="T24" fmla="*/ 113 w 300"/>
              <a:gd name="T25" fmla="*/ 0 h 302"/>
              <a:gd name="T26" fmla="*/ 129 w 300"/>
              <a:gd name="T27" fmla="*/ 3 h 302"/>
              <a:gd name="T28" fmla="*/ 142 w 300"/>
              <a:gd name="T29" fmla="*/ 12 h 302"/>
              <a:gd name="T30" fmla="*/ 148 w 300"/>
              <a:gd name="T31" fmla="*/ 19 h 302"/>
              <a:gd name="T32" fmla="*/ 154 w 300"/>
              <a:gd name="T33" fmla="*/ 34 h 302"/>
              <a:gd name="T34" fmla="*/ 154 w 300"/>
              <a:gd name="T35" fmla="*/ 43 h 302"/>
              <a:gd name="T36" fmla="*/ 152 w 300"/>
              <a:gd name="T37" fmla="*/ 59 h 302"/>
              <a:gd name="T38" fmla="*/ 142 w 300"/>
              <a:gd name="T39" fmla="*/ 73 h 302"/>
              <a:gd name="T40" fmla="*/ 21 w 300"/>
              <a:gd name="T41" fmla="*/ 97 h 302"/>
              <a:gd name="T42" fmla="*/ 18 w 300"/>
              <a:gd name="T43" fmla="*/ 100 h 302"/>
              <a:gd name="T44" fmla="*/ 15 w 300"/>
              <a:gd name="T45" fmla="*/ 109 h 302"/>
              <a:gd name="T46" fmla="*/ 15 w 300"/>
              <a:gd name="T47" fmla="*/ 118 h 302"/>
              <a:gd name="T48" fmla="*/ 19 w 300"/>
              <a:gd name="T49" fmla="*/ 117 h 302"/>
              <a:gd name="T50" fmla="*/ 22 w 300"/>
              <a:gd name="T51" fmla="*/ 118 h 302"/>
              <a:gd name="T52" fmla="*/ 30 w 300"/>
              <a:gd name="T53" fmla="*/ 120 h 302"/>
              <a:gd name="T54" fmla="*/ 33 w 300"/>
              <a:gd name="T55" fmla="*/ 123 h 302"/>
              <a:gd name="T56" fmla="*/ 37 w 300"/>
              <a:gd name="T57" fmla="*/ 130 h 302"/>
              <a:gd name="T58" fmla="*/ 38 w 300"/>
              <a:gd name="T59" fmla="*/ 136 h 302"/>
              <a:gd name="T60" fmla="*/ 38 w 300"/>
              <a:gd name="T61" fmla="*/ 141 h 302"/>
              <a:gd name="T62" fmla="*/ 41 w 300"/>
              <a:gd name="T63" fmla="*/ 141 h 302"/>
              <a:gd name="T64" fmla="*/ 52 w 300"/>
              <a:gd name="T65" fmla="*/ 138 h 302"/>
              <a:gd name="T66" fmla="*/ 59 w 300"/>
              <a:gd name="T67" fmla="*/ 134 h 302"/>
              <a:gd name="T68" fmla="*/ 62 w 300"/>
              <a:gd name="T69" fmla="*/ 130 h 302"/>
              <a:gd name="T70" fmla="*/ 65 w 300"/>
              <a:gd name="T71" fmla="*/ 122 h 302"/>
              <a:gd name="T72" fmla="*/ 65 w 300"/>
              <a:gd name="T73" fmla="*/ 117 h 302"/>
              <a:gd name="T74" fmla="*/ 63 w 300"/>
              <a:gd name="T75" fmla="*/ 106 h 302"/>
              <a:gd name="T76" fmla="*/ 58 w 300"/>
              <a:gd name="T77" fmla="*/ 97 h 302"/>
              <a:gd name="T78" fmla="*/ 54 w 300"/>
              <a:gd name="T79" fmla="*/ 94 h 302"/>
              <a:gd name="T80" fmla="*/ 44 w 300"/>
              <a:gd name="T81" fmla="*/ 90 h 302"/>
              <a:gd name="T82" fmla="*/ 38 w 300"/>
              <a:gd name="T83" fmla="*/ 90 h 302"/>
              <a:gd name="T84" fmla="*/ 30 w 300"/>
              <a:gd name="T85" fmla="*/ 91 h 302"/>
              <a:gd name="T86" fmla="*/ 21 w 300"/>
              <a:gd name="T87" fmla="*/ 97 h 302"/>
              <a:gd name="T88" fmla="*/ 81 w 300"/>
              <a:gd name="T89" fmla="*/ 113 h 302"/>
              <a:gd name="T90" fmla="*/ 132 w 300"/>
              <a:gd name="T91" fmla="*/ 62 h 302"/>
              <a:gd name="T92" fmla="*/ 137 w 300"/>
              <a:gd name="T93" fmla="*/ 54 h 302"/>
              <a:gd name="T94" fmla="*/ 139 w 300"/>
              <a:gd name="T95" fmla="*/ 43 h 302"/>
              <a:gd name="T96" fmla="*/ 139 w 300"/>
              <a:gd name="T97" fmla="*/ 37 h 302"/>
              <a:gd name="T98" fmla="*/ 135 w 300"/>
              <a:gd name="T99" fmla="*/ 28 h 302"/>
              <a:gd name="T100" fmla="*/ 132 w 300"/>
              <a:gd name="T101" fmla="*/ 24 h 302"/>
              <a:gd name="T102" fmla="*/ 123 w 300"/>
              <a:gd name="T103" fmla="*/ 18 h 302"/>
              <a:gd name="T104" fmla="*/ 113 w 300"/>
              <a:gd name="T105" fmla="*/ 15 h 302"/>
              <a:gd name="T106" fmla="*/ 107 w 300"/>
              <a:gd name="T107" fmla="*/ 16 h 302"/>
              <a:gd name="T108" fmla="*/ 97 w 300"/>
              <a:gd name="T109" fmla="*/ 21 h 302"/>
              <a:gd name="T110" fmla="*/ 41 w 300"/>
              <a:gd name="T111" fmla="*/ 74 h 302"/>
              <a:gd name="T112" fmla="*/ 49 w 300"/>
              <a:gd name="T113" fmla="*/ 75 h 302"/>
              <a:gd name="T114" fmla="*/ 63 w 300"/>
              <a:gd name="T115" fmla="*/ 82 h 302"/>
              <a:gd name="T116" fmla="*/ 69 w 300"/>
              <a:gd name="T117" fmla="*/ 86 h 302"/>
              <a:gd name="T118" fmla="*/ 77 w 300"/>
              <a:gd name="T119" fmla="*/ 99 h 302"/>
              <a:gd name="T120" fmla="*/ 81 w 300"/>
              <a:gd name="T121" fmla="*/ 113 h 30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00"/>
              <a:gd name="T184" fmla="*/ 0 h 302"/>
              <a:gd name="T185" fmla="*/ 300 w 300"/>
              <a:gd name="T186" fmla="*/ 302 h 30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00" h="302">
                <a:moveTo>
                  <a:pt x="140" y="278"/>
                </a:moveTo>
                <a:lnTo>
                  <a:pt x="140" y="278"/>
                </a:lnTo>
                <a:lnTo>
                  <a:pt x="128" y="288"/>
                </a:lnTo>
                <a:lnTo>
                  <a:pt x="114" y="296"/>
                </a:lnTo>
                <a:lnTo>
                  <a:pt x="98" y="300"/>
                </a:lnTo>
                <a:lnTo>
                  <a:pt x="82" y="302"/>
                </a:lnTo>
                <a:lnTo>
                  <a:pt x="30" y="302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2"/>
                </a:lnTo>
                <a:lnTo>
                  <a:pt x="0" y="218"/>
                </a:lnTo>
                <a:lnTo>
                  <a:pt x="0" y="202"/>
                </a:lnTo>
                <a:lnTo>
                  <a:pt x="6" y="188"/>
                </a:lnTo>
                <a:lnTo>
                  <a:pt x="14" y="174"/>
                </a:lnTo>
                <a:lnTo>
                  <a:pt x="24" y="160"/>
                </a:lnTo>
                <a:lnTo>
                  <a:pt x="160" y="24"/>
                </a:lnTo>
                <a:lnTo>
                  <a:pt x="172" y="14"/>
                </a:lnTo>
                <a:lnTo>
                  <a:pt x="186" y="6"/>
                </a:lnTo>
                <a:lnTo>
                  <a:pt x="202" y="2"/>
                </a:lnTo>
                <a:lnTo>
                  <a:pt x="218" y="0"/>
                </a:lnTo>
                <a:lnTo>
                  <a:pt x="234" y="2"/>
                </a:lnTo>
                <a:lnTo>
                  <a:pt x="250" y="6"/>
                </a:lnTo>
                <a:lnTo>
                  <a:pt x="264" y="14"/>
                </a:lnTo>
                <a:lnTo>
                  <a:pt x="276" y="24"/>
                </a:lnTo>
                <a:lnTo>
                  <a:pt x="288" y="38"/>
                </a:lnTo>
                <a:lnTo>
                  <a:pt x="294" y="52"/>
                </a:lnTo>
                <a:lnTo>
                  <a:pt x="300" y="66"/>
                </a:lnTo>
                <a:lnTo>
                  <a:pt x="300" y="84"/>
                </a:lnTo>
                <a:lnTo>
                  <a:pt x="300" y="100"/>
                </a:lnTo>
                <a:lnTo>
                  <a:pt x="294" y="116"/>
                </a:lnTo>
                <a:lnTo>
                  <a:pt x="288" y="130"/>
                </a:lnTo>
                <a:lnTo>
                  <a:pt x="276" y="142"/>
                </a:lnTo>
                <a:lnTo>
                  <a:pt x="140" y="278"/>
                </a:lnTo>
                <a:close/>
                <a:moveTo>
                  <a:pt x="42" y="186"/>
                </a:moveTo>
                <a:lnTo>
                  <a:pt x="42" y="186"/>
                </a:lnTo>
                <a:lnTo>
                  <a:pt x="36" y="194"/>
                </a:lnTo>
                <a:lnTo>
                  <a:pt x="32" y="202"/>
                </a:lnTo>
                <a:lnTo>
                  <a:pt x="30" y="210"/>
                </a:lnTo>
                <a:lnTo>
                  <a:pt x="30" y="218"/>
                </a:lnTo>
                <a:lnTo>
                  <a:pt x="30" y="228"/>
                </a:lnTo>
                <a:lnTo>
                  <a:pt x="38" y="226"/>
                </a:lnTo>
                <a:lnTo>
                  <a:pt x="44" y="228"/>
                </a:lnTo>
                <a:lnTo>
                  <a:pt x="52" y="230"/>
                </a:lnTo>
                <a:lnTo>
                  <a:pt x="58" y="232"/>
                </a:lnTo>
                <a:lnTo>
                  <a:pt x="64" y="238"/>
                </a:lnTo>
                <a:lnTo>
                  <a:pt x="68" y="244"/>
                </a:lnTo>
                <a:lnTo>
                  <a:pt x="72" y="250"/>
                </a:lnTo>
                <a:lnTo>
                  <a:pt x="74" y="256"/>
                </a:lnTo>
                <a:lnTo>
                  <a:pt x="74" y="264"/>
                </a:lnTo>
                <a:lnTo>
                  <a:pt x="74" y="272"/>
                </a:lnTo>
                <a:lnTo>
                  <a:pt x="82" y="272"/>
                </a:lnTo>
                <a:lnTo>
                  <a:pt x="92" y="270"/>
                </a:lnTo>
                <a:lnTo>
                  <a:pt x="100" y="268"/>
                </a:lnTo>
                <a:lnTo>
                  <a:pt x="108" y="266"/>
                </a:lnTo>
                <a:lnTo>
                  <a:pt x="116" y="260"/>
                </a:lnTo>
                <a:lnTo>
                  <a:pt x="120" y="252"/>
                </a:lnTo>
                <a:lnTo>
                  <a:pt x="124" y="244"/>
                </a:lnTo>
                <a:lnTo>
                  <a:pt x="126" y="236"/>
                </a:lnTo>
                <a:lnTo>
                  <a:pt x="128" y="226"/>
                </a:lnTo>
                <a:lnTo>
                  <a:pt x="126" y="216"/>
                </a:lnTo>
                <a:lnTo>
                  <a:pt x="124" y="206"/>
                </a:lnTo>
                <a:lnTo>
                  <a:pt x="118" y="198"/>
                </a:lnTo>
                <a:lnTo>
                  <a:pt x="112" y="190"/>
                </a:lnTo>
                <a:lnTo>
                  <a:pt x="104" y="182"/>
                </a:lnTo>
                <a:lnTo>
                  <a:pt x="94" y="178"/>
                </a:lnTo>
                <a:lnTo>
                  <a:pt x="86" y="174"/>
                </a:lnTo>
                <a:lnTo>
                  <a:pt x="74" y="174"/>
                </a:lnTo>
                <a:lnTo>
                  <a:pt x="66" y="174"/>
                </a:lnTo>
                <a:lnTo>
                  <a:pt x="58" y="176"/>
                </a:lnTo>
                <a:lnTo>
                  <a:pt x="50" y="180"/>
                </a:lnTo>
                <a:lnTo>
                  <a:pt x="42" y="186"/>
                </a:lnTo>
                <a:close/>
                <a:moveTo>
                  <a:pt x="158" y="218"/>
                </a:moveTo>
                <a:lnTo>
                  <a:pt x="256" y="120"/>
                </a:lnTo>
                <a:lnTo>
                  <a:pt x="262" y="112"/>
                </a:lnTo>
                <a:lnTo>
                  <a:pt x="266" y="104"/>
                </a:lnTo>
                <a:lnTo>
                  <a:pt x="270" y="94"/>
                </a:lnTo>
                <a:lnTo>
                  <a:pt x="270" y="84"/>
                </a:lnTo>
                <a:lnTo>
                  <a:pt x="270" y="72"/>
                </a:lnTo>
                <a:lnTo>
                  <a:pt x="266" y="64"/>
                </a:lnTo>
                <a:lnTo>
                  <a:pt x="262" y="54"/>
                </a:lnTo>
                <a:lnTo>
                  <a:pt x="256" y="46"/>
                </a:lnTo>
                <a:lnTo>
                  <a:pt x="248" y="40"/>
                </a:lnTo>
                <a:lnTo>
                  <a:pt x="238" y="34"/>
                </a:lnTo>
                <a:lnTo>
                  <a:pt x="228" y="32"/>
                </a:lnTo>
                <a:lnTo>
                  <a:pt x="218" y="30"/>
                </a:lnTo>
                <a:lnTo>
                  <a:pt x="208" y="32"/>
                </a:lnTo>
                <a:lnTo>
                  <a:pt x="198" y="34"/>
                </a:lnTo>
                <a:lnTo>
                  <a:pt x="188" y="40"/>
                </a:lnTo>
                <a:lnTo>
                  <a:pt x="180" y="46"/>
                </a:lnTo>
                <a:lnTo>
                  <a:pt x="82" y="144"/>
                </a:lnTo>
                <a:lnTo>
                  <a:pt x="96" y="146"/>
                </a:lnTo>
                <a:lnTo>
                  <a:pt x="110" y="152"/>
                </a:lnTo>
                <a:lnTo>
                  <a:pt x="122" y="158"/>
                </a:lnTo>
                <a:lnTo>
                  <a:pt x="134" y="168"/>
                </a:lnTo>
                <a:lnTo>
                  <a:pt x="142" y="180"/>
                </a:lnTo>
                <a:lnTo>
                  <a:pt x="150" y="192"/>
                </a:lnTo>
                <a:lnTo>
                  <a:pt x="154" y="204"/>
                </a:lnTo>
                <a:lnTo>
                  <a:pt x="158" y="218"/>
                </a:lnTo>
                <a:close/>
              </a:path>
            </a:pathLst>
          </a:custGeom>
          <a:gradFill rotWithShape="1">
            <a:gsLst>
              <a:gs pos="0">
                <a:srgbClr val="FF6600"/>
              </a:gs>
              <a:gs pos="100000">
                <a:srgbClr val="FF33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sz="900"/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3695734" y="8253536"/>
            <a:ext cx="5376597" cy="36004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en-US" altLang="zh-CN" sz="1400" dirty="0">
                <a:latin typeface="华文细黑" pitchFamily="2" charset="-122"/>
                <a:ea typeface="华文细黑" pitchFamily="2" charset="-122"/>
              </a:rPr>
              <a:t>HOMEPPT</a:t>
            </a:r>
            <a:r>
              <a:rPr lang="zh-CN" altLang="en-US" sz="1400" dirty="0">
                <a:latin typeface="华文细黑" pitchFamily="2" charset="-122"/>
                <a:ea typeface="华文细黑" pitchFamily="2" charset="-122"/>
              </a:rPr>
              <a:t>模板网</a:t>
            </a:r>
            <a:endParaRPr lang="en-US" altLang="zh-CN" sz="1400" dirty="0">
              <a:latin typeface="华文细黑" pitchFamily="2" charset="-122"/>
              <a:ea typeface="华文细黑" pitchFamily="2" charset="-122"/>
            </a:endParaRPr>
          </a:p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en-US" altLang="zh-CN" sz="1400" dirty="0">
                <a:latin typeface="华文细黑" pitchFamily="2" charset="-122"/>
                <a:ea typeface="华文细黑" pitchFamily="2" charset="-122"/>
                <a:hlinkClick r:id="rId7"/>
              </a:rPr>
              <a:t>WWW.HOMEPPT.COM/tubiao/</a:t>
            </a:r>
            <a:r>
              <a:rPr lang="en-US" altLang="zh-CN" sz="1400" dirty="0">
                <a:latin typeface="华文细黑" pitchFamily="2" charset="-122"/>
                <a:ea typeface="华文细黑" pitchFamily="2" charset="-122"/>
              </a:rPr>
              <a:t>  </a:t>
            </a:r>
            <a:endParaRPr lang="zh-CN" altLang="en-US" sz="1400" dirty="0"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0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3AB5-3B4D-45DD-92A6-92A6D3EC44A5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67A7-F1F0-4823-AE0B-B6CFAB97B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6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3AB5-3B4D-45DD-92A6-92A6D3EC44A5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67A7-F1F0-4823-AE0B-B6CFAB97B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86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3AB5-3B4D-45DD-92A6-92A6D3EC44A5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67A7-F1F0-4823-AE0B-B6CFAB97B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60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3AB5-3B4D-45DD-92A6-92A6D3EC44A5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67A7-F1F0-4823-AE0B-B6CFAB97B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4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3AB5-3B4D-45DD-92A6-92A6D3EC44A5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67A7-F1F0-4823-AE0B-B6CFAB97B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73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3AB5-3B4D-45DD-92A6-92A6D3EC44A5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67A7-F1F0-4823-AE0B-B6CFAB97B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9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3AB5-3B4D-45DD-92A6-92A6D3EC44A5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67A7-F1F0-4823-AE0B-B6CFAB97B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375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3AB5-3B4D-45DD-92A6-92A6D3EC44A5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67A7-F1F0-4823-AE0B-B6CFAB97B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97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13AB5-3B4D-45DD-92A6-92A6D3EC44A5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B67A7-F1F0-4823-AE0B-B6CFAB97B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86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jpeg"/><Relationship Id="rId7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1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48B55C-0696-4D87-8E3D-B3B45208BD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" y="0"/>
            <a:ext cx="12190557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auto">
          <a:xfrm>
            <a:off x="5454106" y="5883629"/>
            <a:ext cx="2485444" cy="792088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141299" y="2668952"/>
            <a:ext cx="7473142" cy="1361660"/>
          </a:xfrm>
          <a:prstGeom prst="roundRect">
            <a:avLst/>
          </a:prstGeom>
          <a:solidFill>
            <a:schemeClr val="bg1">
              <a:alpha val="0"/>
            </a:schemeClr>
          </a:solidFill>
          <a:ln w="254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2400" b="1" dirty="0">
                <a:solidFill>
                  <a:srgbClr val="2E6E89"/>
                </a:solidFill>
              </a:rPr>
              <a:t>Ўзбекистонда коррупцияга қарши курашиш бўйича долзарб масалалар: амалга оширилган тизимли ишлар ва истиқболдаги вазифалар</a:t>
            </a:r>
            <a:endParaRPr lang="ru-RU" sz="2400" b="1" dirty="0">
              <a:solidFill>
                <a:srgbClr val="2E6E89"/>
              </a:solidFill>
            </a:endParaRPr>
          </a:p>
        </p:txBody>
      </p:sp>
      <p:pic>
        <p:nvPicPr>
          <p:cNvPr id="6" name="Picture 2" descr="Векторный герб Узбекистана — Abali.ru">
            <a:extLst>
              <a:ext uri="{FF2B5EF4-FFF2-40B4-BE49-F238E27FC236}">
                <a16:creationId xmlns:a16="http://schemas.microsoft.com/office/drawing/2014/main" id="{EAA2EC79-3268-480A-9898-54950E5F1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037" y="29706"/>
            <a:ext cx="1155492" cy="117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36F53D7-DCEA-4117-A7C5-FC6CFF0C0CDD}"/>
              </a:ext>
            </a:extLst>
          </p:cNvPr>
          <p:cNvSpPr/>
          <p:nvPr/>
        </p:nvSpPr>
        <p:spPr>
          <a:xfrm>
            <a:off x="9095042" y="154800"/>
            <a:ext cx="3096958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E6E89"/>
                </a:solidFill>
              </a:rPr>
              <a:t>ЎЗБЕКИСТОН РЕСПУБЛИКАСИ КОРРУПЦИЯ ҚАРШИ КУРАШИШ АГЕНТЛИГИ</a:t>
            </a:r>
            <a:endParaRPr lang="en-US" b="1" dirty="0">
              <a:solidFill>
                <a:srgbClr val="2E6E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504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48B55C-0696-4D87-8E3D-B3B45208BD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6"/>
          <a:stretch/>
        </p:blipFill>
        <p:spPr>
          <a:xfrm>
            <a:off x="11775" y="0"/>
            <a:ext cx="12180225" cy="6858000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12D52A-6BBE-4835-A554-751D3EF533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24" b="90435"/>
          <a:stretch/>
        </p:blipFill>
        <p:spPr>
          <a:xfrm>
            <a:off x="956" y="0"/>
            <a:ext cx="3129870" cy="6559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12D52A-6BBE-4835-A554-751D3EF533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8" b="90435"/>
          <a:stretch/>
        </p:blipFill>
        <p:spPr>
          <a:xfrm>
            <a:off x="0" y="621553"/>
            <a:ext cx="12060000" cy="4523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683564" y="57645"/>
            <a:ext cx="8686800" cy="5406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2400" b="1" dirty="0">
                <a:solidFill>
                  <a:schemeClr val="accent5">
                    <a:lumMod val="75000"/>
                  </a:schemeClr>
                </a:solidFill>
              </a:rPr>
              <a:t>Коррупцияга қарши курашиш соҳасидаги устувор вазифалар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3050" y="1277536"/>
            <a:ext cx="454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2000" spc="-40" dirty="0">
                <a:ea typeface="Calibri" panose="020F0502020204030204" pitchFamily="34" charset="0"/>
                <a:cs typeface="Times New Roman" panose="02020603050405020304" pitchFamily="18" charset="0"/>
              </a:rPr>
              <a:t>Вазир ва ҳокимлар лавозимига </a:t>
            </a:r>
            <a:r>
              <a:rPr lang="uz-Cyrl-UZ" sz="2000" spc="-30" dirty="0">
                <a:ea typeface="Calibri" panose="020F0502020204030204" pitchFamily="34" charset="0"/>
                <a:cs typeface="Times New Roman" panose="02020603050405020304" pitchFamily="18" charset="0"/>
              </a:rPr>
              <a:t>номзодлар кўриб чиқилаётганда</a:t>
            </a:r>
            <a:r>
              <a:rPr lang="uz-Cyrl-UZ" sz="2000" dirty="0">
                <a:ea typeface="Calibri" panose="020F0502020204030204" pitchFamily="34" charset="0"/>
                <a:cs typeface="Times New Roman" panose="02020603050405020304" pitchFamily="18" charset="0"/>
              </a:rPr>
              <a:t> уларнинг </a:t>
            </a:r>
            <a:r>
              <a:rPr lang="uz-Cyrl-U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коррупцияни олдини олиш бўйича режасини </a:t>
            </a:r>
            <a:r>
              <a:rPr lang="uz-Cyrl-UZ" sz="2000" dirty="0">
                <a:ea typeface="Calibri" panose="020F0502020204030204" pitchFamily="34" charset="0"/>
                <a:cs typeface="Times New Roman" panose="02020603050405020304" pitchFamily="18" charset="0"/>
              </a:rPr>
              <a:t>тақдим этиши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6840" y="4653974"/>
            <a:ext cx="3924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2000" dirty="0">
                <a:ea typeface="Calibri" panose="020F0502020204030204" pitchFamily="34" charset="0"/>
                <a:cs typeface="Times New Roman" panose="02020603050405020304" pitchFamily="18" charset="0"/>
              </a:rPr>
              <a:t>Давлат хизматчиларининг даромадлари ва мол-мулкини </a:t>
            </a:r>
            <a:r>
              <a:rPr lang="uz-Cyrl-UZ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декларация қилиш</a:t>
            </a:r>
            <a:r>
              <a:rPr lang="uz-Cyrl-UZ" sz="2000" dirty="0">
                <a:ea typeface="Calibri" panose="020F0502020204030204" pitchFamily="34" charset="0"/>
                <a:cs typeface="Times New Roman" panose="02020603050405020304" pitchFamily="18" charset="0"/>
              </a:rPr>
              <a:t> тизимини жорий этиш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31825" y="131853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z-Cyrl-UZ" sz="2000" dirty="0">
                <a:ea typeface="Calibri" panose="020F0502020204030204" pitchFamily="34" charset="0"/>
                <a:cs typeface="Times New Roman" panose="02020603050405020304" pitchFamily="18" charset="0"/>
              </a:rPr>
              <a:t>Ҳар ойда 1 тадан назорат инспекцияси фаолиятини танқидий кўриб чиқиб, улар фаолиятидаги коррупция омилларини бартараф этиш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80213" y="3043340"/>
            <a:ext cx="47166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2000" dirty="0">
                <a:ea typeface="Calibri" panose="020F0502020204030204" pitchFamily="34" charset="0"/>
              </a:rPr>
              <a:t>Айрим турдаги </a:t>
            </a:r>
            <a:r>
              <a:rPr lang="uz-Cyrl-UZ" sz="2000" b="1" dirty="0">
                <a:ea typeface="Calibri" panose="020F0502020204030204" pitchFamily="34" charset="0"/>
              </a:rPr>
              <a:t>сертификат ва рухсат этиш </a:t>
            </a:r>
            <a:r>
              <a:rPr lang="uz-Cyrl-UZ" sz="2000" dirty="0">
                <a:ea typeface="Calibri" panose="020F0502020204030204" pitchFamily="34" charset="0"/>
              </a:rPr>
              <a:t>хусусиятидаги ҳужжатлар </a:t>
            </a:r>
            <a:r>
              <a:rPr lang="uz-Cyrl-UZ" sz="2000" i="1" dirty="0">
                <a:ea typeface="Calibri" panose="020F0502020204030204" pitchFamily="34" charset="0"/>
              </a:rPr>
              <a:t>(карантин, ветеринария ва бошқа) </a:t>
            </a:r>
            <a:r>
              <a:rPr lang="uz-Cyrl-UZ" sz="2000" dirty="0">
                <a:ea typeface="Calibri" panose="020F0502020204030204" pitchFamily="34" charset="0"/>
              </a:rPr>
              <a:t>рўйхатини мақбуллаштириш 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600066" y="2635190"/>
            <a:ext cx="52480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2000" b="1" dirty="0">
                <a:ea typeface="Times New Roman" panose="02020603050405020304" pitchFamily="18" charset="0"/>
              </a:rPr>
              <a:t>Сунъий интеллект</a:t>
            </a:r>
            <a:r>
              <a:rPr lang="uz-Cyrl-UZ" sz="2000" dirty="0">
                <a:ea typeface="Times New Roman" panose="02020603050405020304" pitchFamily="18" charset="0"/>
              </a:rPr>
              <a:t> асосида аҳолининг саволларига қўл телефони орқали содда жавоб берадиган </a:t>
            </a:r>
            <a:r>
              <a:rPr lang="uz-Cyrl-UZ" sz="2000" b="1" dirty="0">
                <a:ea typeface="Times New Roman" panose="02020603050405020304" pitchFamily="18" charset="0"/>
              </a:rPr>
              <a:t>онлайн платформани</a:t>
            </a:r>
            <a:r>
              <a:rPr lang="uz-Cyrl-UZ" sz="2000" dirty="0">
                <a:ea typeface="Times New Roman" panose="02020603050405020304" pitchFamily="18" charset="0"/>
              </a:rPr>
              <a:t> ишга тушириш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206350" y="4306212"/>
            <a:ext cx="48733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2000" b="1" dirty="0">
                <a:ea typeface="Calibri" panose="020F0502020204030204" pitchFamily="34" charset="0"/>
              </a:rPr>
              <a:t>Виртуал академия</a:t>
            </a:r>
            <a:r>
              <a:rPr lang="uz-Cyrl-UZ" sz="2000" dirty="0">
                <a:ea typeface="Calibri" panose="020F0502020204030204" pitchFamily="34" charset="0"/>
              </a:rPr>
              <a:t>да </a:t>
            </a:r>
            <a:r>
              <a:rPr lang="uz-Cyrl-UZ" sz="2000" b="1" dirty="0">
                <a:solidFill>
                  <a:srgbClr val="0070C0"/>
                </a:solidFill>
                <a:ea typeface="Calibri" panose="020F0502020204030204" pitchFamily="34" charset="0"/>
              </a:rPr>
              <a:t>ҳалоллик, қонунга итоаткорлик</a:t>
            </a:r>
            <a:r>
              <a:rPr lang="uz-Cyrl-UZ" sz="2000" dirty="0">
                <a:ea typeface="Calibri" panose="020F0502020204030204" pitchFamily="34" charset="0"/>
              </a:rPr>
              <a:t> </a:t>
            </a:r>
            <a:r>
              <a:rPr lang="uz-Cyrl-UZ" sz="2000" spc="-60" dirty="0">
                <a:ea typeface="Calibri" panose="020F0502020204030204" pitchFamily="34" charset="0"/>
              </a:rPr>
              <a:t>муносабатини шакллантириш дастури доирасида</a:t>
            </a:r>
            <a:r>
              <a:rPr lang="uz-Cyrl-UZ" sz="2000" dirty="0">
                <a:ea typeface="Calibri" panose="020F0502020204030204" pitchFamily="34" charset="0"/>
              </a:rPr>
              <a:t> давлат хизматчиларини ўқитиш</a:t>
            </a:r>
            <a:endParaRPr lang="ru-RU" sz="20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85800" y="1219890"/>
            <a:ext cx="421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698500" y="1219890"/>
            <a:ext cx="0" cy="136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980213" y="3043340"/>
            <a:ext cx="458497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992913" y="3043340"/>
            <a:ext cx="0" cy="1332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931825" y="1207217"/>
            <a:ext cx="590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5944525" y="1207217"/>
            <a:ext cx="0" cy="1224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006840" y="4666674"/>
            <a:ext cx="335055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1019540" y="4654001"/>
            <a:ext cx="0" cy="118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175238" y="4306212"/>
            <a:ext cx="4788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6187938" y="4306212"/>
            <a:ext cx="0" cy="1260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616340" y="2684387"/>
            <a:ext cx="4896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6629040" y="2684387"/>
            <a:ext cx="0" cy="1224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План – Бесплатные иконки: файлы и папк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09" y="1181764"/>
            <a:ext cx="762967" cy="76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Лицензия – Бесплатные иконки: бизнес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768" y="3043340"/>
            <a:ext cx="866202" cy="86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Инспекция – Бесплатные иконки: безопасность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155631"/>
            <a:ext cx="770743" cy="83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Искусственный интеллект – Бесплатные иконки: технологи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118" y="2703042"/>
            <a:ext cx="830856" cy="83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Рука С Деньгами Иконки Налоговая Декларации Возврат Чана Или Другой Символ  Операций Возврата Денег Монеты Различных Валютных Знаков Оку — стоковая  векторная графика и другие изображения на тему Банковское дело - iStock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4" t="3" r="14741" b="15053"/>
          <a:stretch/>
        </p:blipFill>
        <p:spPr bwMode="auto">
          <a:xfrm>
            <a:off x="52768" y="4669846"/>
            <a:ext cx="718458" cy="94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E-learning, education, online academy, online course, student icon -  Download on Iconfind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478" y="4166245"/>
            <a:ext cx="1061908" cy="106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5092700" y="5708930"/>
            <a:ext cx="6523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2000" b="1" dirty="0">
                <a:ea typeface="Calibri" panose="020F0502020204030204" pitchFamily="34" charset="0"/>
              </a:rPr>
              <a:t>Коррупцияни қабул қилиш индексининг  9 та </a:t>
            </a:r>
            <a:r>
              <a:rPr lang="uz-Cyrl-UZ" sz="2000" dirty="0">
                <a:ea typeface="Calibri" panose="020F0502020204030204" pitchFamily="34" charset="0"/>
              </a:rPr>
              <a:t>манбасига масъул идораларни белгилаб, мамлакатимиз ўринини яхшилаш бўйича “Йўл харита” ишлаб чиқиш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5061588" y="5708930"/>
            <a:ext cx="640960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064957" y="5699599"/>
            <a:ext cx="0" cy="972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328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BD6ED01-2125-4563-B741-C5ADAE0CD5C2}"/>
              </a:ext>
            </a:extLst>
          </p:cNvPr>
          <p:cNvSpPr/>
          <p:nvPr/>
        </p:nvSpPr>
        <p:spPr>
          <a:xfrm>
            <a:off x="494522" y="1214309"/>
            <a:ext cx="11290041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2023–2024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йилларда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ўтказилган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мазкур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тадқиқот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талабалар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ўқитувчилар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, университет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раҳбарияти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ва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бошқа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ходимлар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шунингдек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Олий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таълим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, фан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ва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инновациялар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вазирлиги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, комплаенс-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назорат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ва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таълим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сифатини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назорат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қилиш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органлари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вакиллари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билан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интервьюлар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асосида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амалга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оширилган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algn="just"/>
            <a:endParaRPr lang="ru-RU" sz="400" i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Социологик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сўров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натижаларига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кўра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мамлакатнинг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14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шаҳрида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жойлашган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16 та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университетни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қамраб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олган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тадқиқотда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респондентларнинг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algn="just"/>
            <a:r>
              <a:rPr lang="ru-RU" sz="300" dirty="0">
                <a:solidFill>
                  <a:schemeClr val="accent5">
                    <a:lumMod val="75000"/>
                  </a:schemeClr>
                </a:solidFill>
              </a:rPr>
              <a:t>   </a:t>
            </a:r>
            <a:endParaRPr lang="ru-RU" sz="7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dirty="0">
                <a:solidFill>
                  <a:srgbClr val="C00000"/>
                </a:solidFill>
              </a:rPr>
              <a:t>   76,7%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-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олий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ўқув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юртларидаги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коррупцион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хатти-ҳаракатларнинг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асосий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сабабчиси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сифатида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талабаларни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кўрсатган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;</a:t>
            </a: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ru-RU" dirty="0">
                <a:solidFill>
                  <a:srgbClr val="C00000"/>
                </a:solidFill>
              </a:rPr>
              <a:t>34,3%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- коррупция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учун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ўқитувчиларни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айблаган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;</a:t>
            </a: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  25,4% -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яхши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баҳолар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учун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пора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берадиган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талабаларнинг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қариндошларини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асосий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омил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сифатида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кўрсатган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;</a:t>
            </a: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  15,6% - </a:t>
            </a:r>
            <a:r>
              <a:rPr lang="ru-RU" dirty="0">
                <a:solidFill>
                  <a:srgbClr val="C00000"/>
                </a:solidFill>
              </a:rPr>
              <a:t>университет </a:t>
            </a:r>
            <a:r>
              <a:rPr lang="ru-RU" dirty="0" err="1">
                <a:solidFill>
                  <a:srgbClr val="C00000"/>
                </a:solidFill>
              </a:rPr>
              <a:t>маъмуриятини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коррупция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учун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масъул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деб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ҳисоблаган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algn="just"/>
            <a:endParaRPr lang="ru-RU" sz="5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Олинган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маълумотларга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кўра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талабаларнинг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академик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натижаларини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баҳолаш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жараёнидаги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энг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кенг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тарқалган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коррупция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хавфлари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қуйидагилардан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иборат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algn="just"/>
            <a:endParaRPr lang="ru-RU" sz="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Ўқитувчиларга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баҳоларни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ўзгартириш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мақсадида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талабаларнинг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босими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ru-RU" dirty="0">
                <a:solidFill>
                  <a:srgbClr val="C00000"/>
                </a:solidFill>
              </a:rPr>
              <a:t>27,88%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);</a:t>
            </a: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Ўқитувчиларни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совғалар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орқали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рози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қилиш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уринишлари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ru-RU" dirty="0">
                <a:solidFill>
                  <a:srgbClr val="C00000"/>
                </a:solidFill>
              </a:rPr>
              <a:t>16,03%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);</a:t>
            </a: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Баҳолар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қўйиш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тизимида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университет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маъмуриятининг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ўқитувчилар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аккаунтига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кириш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имконияти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dirty="0">
                <a:solidFill>
                  <a:srgbClr val="C00000"/>
                </a:solidFill>
              </a:rPr>
              <a:t>10%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);</a:t>
            </a: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Дарсларни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қолдириш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(9,45%);</a:t>
            </a: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Талабалар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томонидан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сохта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маълумотнома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тақдим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этилиши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ru-RU" dirty="0">
                <a:solidFill>
                  <a:srgbClr val="C00000"/>
                </a:solidFill>
              </a:rPr>
              <a:t>8,33%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D12C1F-D28D-4C24-BF64-4C0F12A2E0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24" b="90435"/>
          <a:stretch/>
        </p:blipFill>
        <p:spPr>
          <a:xfrm>
            <a:off x="0" y="200439"/>
            <a:ext cx="3129870" cy="6559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77151E-AF38-4B1D-AE49-8415E11907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8" b="90435"/>
          <a:stretch/>
        </p:blipFill>
        <p:spPr>
          <a:xfrm>
            <a:off x="0" y="811191"/>
            <a:ext cx="12060000" cy="45231"/>
          </a:xfrm>
          <a:prstGeom prst="rect">
            <a:avLst/>
          </a:prstGeom>
        </p:spPr>
      </p:pic>
      <p:sp>
        <p:nvSpPr>
          <p:cNvPr id="7" name="Скругленный прямоугольник 1">
            <a:extLst>
              <a:ext uri="{FF2B5EF4-FFF2-40B4-BE49-F238E27FC236}">
                <a16:creationId xmlns:a16="http://schemas.microsoft.com/office/drawing/2014/main" id="{DB3D47B9-04EB-4BFE-B6FF-0F7AE69ACF36}"/>
              </a:ext>
            </a:extLst>
          </p:cNvPr>
          <p:cNvSpPr/>
          <p:nvPr/>
        </p:nvSpPr>
        <p:spPr>
          <a:xfrm>
            <a:off x="2683564" y="155208"/>
            <a:ext cx="8686800" cy="5406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Ижтимоий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сўров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натижаларига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кўра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олий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таълим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муассасаларида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коррупциянинг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асосий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сабаблари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128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82C105-B6A3-4F4C-AA97-52F2D55DA1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24" b="90435"/>
          <a:stretch/>
        </p:blipFill>
        <p:spPr>
          <a:xfrm>
            <a:off x="0" y="200439"/>
            <a:ext cx="3129870" cy="6559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FE2C6D-2D3B-4D2E-8F52-A4492CAFCD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8" b="90435"/>
          <a:stretch/>
        </p:blipFill>
        <p:spPr>
          <a:xfrm>
            <a:off x="0" y="811191"/>
            <a:ext cx="12060000" cy="45231"/>
          </a:xfrm>
          <a:prstGeom prst="rect">
            <a:avLst/>
          </a:prstGeom>
        </p:spPr>
      </p:pic>
      <p:sp>
        <p:nvSpPr>
          <p:cNvPr id="6" name="Скругленный прямоугольник 1">
            <a:extLst>
              <a:ext uri="{FF2B5EF4-FFF2-40B4-BE49-F238E27FC236}">
                <a16:creationId xmlns:a16="http://schemas.microsoft.com/office/drawing/2014/main" id="{24C8B2AF-4937-4AB9-8FA1-A222E209014A}"/>
              </a:ext>
            </a:extLst>
          </p:cNvPr>
          <p:cNvSpPr/>
          <p:nvPr/>
        </p:nvSpPr>
        <p:spPr>
          <a:xfrm>
            <a:off x="2683564" y="155208"/>
            <a:ext cx="8686800" cy="5406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Жаҳон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тажрибаси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: коррупция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хавфларини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мисоллари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ва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уларни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Ўзбекистонда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олдини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олиш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зарурати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8196AAB-4232-4137-9563-BE500CB56206}"/>
              </a:ext>
            </a:extLst>
          </p:cNvPr>
          <p:cNvSpPr/>
          <p:nvPr/>
        </p:nvSpPr>
        <p:spPr>
          <a:xfrm>
            <a:off x="233264" y="963714"/>
            <a:ext cx="117373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   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Бу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тўпламда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жаҳон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тажрибасида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қайд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этилган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олий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таълим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,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илм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-фан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ва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инновациялар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соҳаларидаги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асосий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коррупция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хавфларини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мисоллари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келтирилган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.</a:t>
            </a:r>
          </a:p>
          <a:p>
            <a:pPr algn="just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  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Бундай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муаммолар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ва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таҳдидлар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Ўзбекистонда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ҳам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lang="uz-Cyrl-UZ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бўлиши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мумкин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. Ушбу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соҳаларда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шундай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хавфлар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мавжуд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ёки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йўқлигини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ўрганишимиз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керак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, агар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мавжуд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бўлса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,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уларни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бартараф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этиш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бўйича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самарали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чора-тадбирларни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ишлаб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чиқишимиз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зарур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E82D594-18FB-42A9-AEA0-F99A5C514195}"/>
              </a:ext>
            </a:extLst>
          </p:cNvPr>
          <p:cNvSpPr/>
          <p:nvPr/>
        </p:nvSpPr>
        <p:spPr>
          <a:xfrm>
            <a:off x="323461" y="2025113"/>
            <a:ext cx="403082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>
                <a:solidFill>
                  <a:srgbClr val="002060"/>
                </a:solidFill>
              </a:rPr>
              <a:t>1. </a:t>
            </a:r>
            <a:r>
              <a:rPr lang="ru-RU" sz="1300" b="1" dirty="0" err="1">
                <a:solidFill>
                  <a:srgbClr val="002060"/>
                </a:solidFill>
              </a:rPr>
              <a:t>Олий</a:t>
            </a:r>
            <a:r>
              <a:rPr lang="ru-RU" sz="1300" b="1" dirty="0">
                <a:solidFill>
                  <a:srgbClr val="002060"/>
                </a:solidFill>
              </a:rPr>
              <a:t> </a:t>
            </a:r>
            <a:r>
              <a:rPr lang="ru-RU" sz="1300" b="1" dirty="0" err="1">
                <a:solidFill>
                  <a:srgbClr val="002060"/>
                </a:solidFill>
              </a:rPr>
              <a:t>таълим</a:t>
            </a:r>
            <a:r>
              <a:rPr lang="ru-RU" sz="1300" b="1" dirty="0">
                <a:solidFill>
                  <a:srgbClr val="002060"/>
                </a:solidFill>
              </a:rPr>
              <a:t> </a:t>
            </a:r>
            <a:r>
              <a:rPr lang="ru-RU" sz="1300" b="1" dirty="0" err="1">
                <a:solidFill>
                  <a:srgbClr val="002060"/>
                </a:solidFill>
              </a:rPr>
              <a:t>тизимидаги</a:t>
            </a:r>
            <a:r>
              <a:rPr lang="ru-RU" sz="1300" b="1" dirty="0">
                <a:solidFill>
                  <a:srgbClr val="002060"/>
                </a:solidFill>
              </a:rPr>
              <a:t> </a:t>
            </a:r>
            <a:r>
              <a:rPr lang="ru-RU" sz="1300" b="1" dirty="0" err="1">
                <a:solidFill>
                  <a:srgbClr val="002060"/>
                </a:solidFill>
              </a:rPr>
              <a:t>асосий</a:t>
            </a:r>
            <a:r>
              <a:rPr lang="ru-RU" sz="1300" b="1" dirty="0">
                <a:solidFill>
                  <a:srgbClr val="002060"/>
                </a:solidFill>
              </a:rPr>
              <a:t> коррупция </a:t>
            </a:r>
            <a:r>
              <a:rPr lang="ru-RU" sz="1300" b="1" dirty="0" err="1">
                <a:solidFill>
                  <a:srgbClr val="002060"/>
                </a:solidFill>
              </a:rPr>
              <a:t>хавфлари</a:t>
            </a:r>
            <a:endParaRPr lang="ru-RU" sz="1300" b="1" dirty="0">
              <a:solidFill>
                <a:srgbClr val="002060"/>
              </a:solidFill>
            </a:endParaRPr>
          </a:p>
          <a:p>
            <a:pPr algn="just"/>
            <a:endParaRPr lang="ru-RU" sz="1300" b="1" dirty="0">
              <a:solidFill>
                <a:srgbClr val="002060"/>
              </a:solidFill>
            </a:endParaRPr>
          </a:p>
          <a:p>
            <a:pPr algn="just"/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Қабул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жараёнларининг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шаффоф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эмаслиги</a:t>
            </a:r>
            <a:br>
              <a:rPr lang="ru-RU" sz="13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Имтиёзларни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беришда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қабул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учун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сохта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асослар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яратишда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ёки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айрим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номзодларга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имтиёзли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шароитлар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яратишда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манипуляция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қилиш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хавфи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Билимни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баҳолашда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коррупция</a:t>
            </a:r>
          </a:p>
          <a:p>
            <a:pPr algn="just"/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Ижобий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баҳоларни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зачетларни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, диплом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ишларини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сотиш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ёки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ўқитувчиларнинг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муносабатини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мукофот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эвазига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ўзгартириш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имконияти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Илмий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даражаларни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беришда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қоидабузарликлар</a:t>
            </a:r>
            <a:endParaRPr lang="ru-RU" sz="13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Диссертацияларни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ҳимоя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қилишда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ноўрин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ёндашув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, плагиат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ҳолатлари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, рецензия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ва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экспертиза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жараёнларига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формал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ёндашиш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Таълим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жараёнларини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бошқаришда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манфаатлар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тўқнашуви</a:t>
            </a:r>
            <a:endParaRPr lang="ru-RU" sz="13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Ўз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одамлари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”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ва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ходимлар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манфаатларини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лоббилаш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таълим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муассасаларида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кадрларни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тайинлашда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қариндошчилик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ва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кланчилик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C915717-0528-4D45-AFD5-46FCEA4172A3}"/>
              </a:ext>
            </a:extLst>
          </p:cNvPr>
          <p:cNvSpPr/>
          <p:nvPr/>
        </p:nvSpPr>
        <p:spPr>
          <a:xfrm>
            <a:off x="4366726" y="2025113"/>
            <a:ext cx="34585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>
                <a:solidFill>
                  <a:srgbClr val="002060"/>
                </a:solidFill>
              </a:rPr>
              <a:t>2. </a:t>
            </a:r>
            <a:r>
              <a:rPr lang="ru-RU" sz="1300" b="1" dirty="0" err="1">
                <a:solidFill>
                  <a:srgbClr val="002060"/>
                </a:solidFill>
              </a:rPr>
              <a:t>Илм</a:t>
            </a:r>
            <a:r>
              <a:rPr lang="ru-RU" sz="1300" b="1" dirty="0">
                <a:solidFill>
                  <a:srgbClr val="002060"/>
                </a:solidFill>
              </a:rPr>
              <a:t>-фан </a:t>
            </a:r>
            <a:r>
              <a:rPr lang="ru-RU" sz="1300" b="1" dirty="0" err="1">
                <a:solidFill>
                  <a:srgbClr val="002060"/>
                </a:solidFill>
              </a:rPr>
              <a:t>тизимидаги</a:t>
            </a:r>
            <a:r>
              <a:rPr lang="ru-RU" sz="1300" b="1" dirty="0">
                <a:solidFill>
                  <a:srgbClr val="002060"/>
                </a:solidFill>
              </a:rPr>
              <a:t> </a:t>
            </a:r>
            <a:r>
              <a:rPr lang="ru-RU" sz="1300" b="1" dirty="0" err="1">
                <a:solidFill>
                  <a:srgbClr val="002060"/>
                </a:solidFill>
              </a:rPr>
              <a:t>асосий</a:t>
            </a:r>
            <a:r>
              <a:rPr lang="ru-RU" sz="1300" b="1" dirty="0">
                <a:solidFill>
                  <a:srgbClr val="002060"/>
                </a:solidFill>
              </a:rPr>
              <a:t> коррупция </a:t>
            </a:r>
            <a:r>
              <a:rPr lang="ru-RU" sz="1300" b="1" dirty="0" err="1">
                <a:solidFill>
                  <a:srgbClr val="002060"/>
                </a:solidFill>
              </a:rPr>
              <a:t>хавфлари</a:t>
            </a:r>
            <a:endParaRPr lang="ru-RU" sz="1300" b="1" dirty="0">
              <a:solidFill>
                <a:srgbClr val="002060"/>
              </a:solidFill>
            </a:endParaRPr>
          </a:p>
          <a:p>
            <a:pPr algn="just"/>
            <a:endParaRPr lang="ru-RU" sz="1300" b="1" dirty="0">
              <a:solidFill>
                <a:srgbClr val="002060"/>
              </a:solidFill>
            </a:endParaRPr>
          </a:p>
          <a:p>
            <a:pPr algn="just"/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Илмий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маълумотларни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сохталаштириш</a:t>
            </a:r>
            <a:b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Грантлар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мукофотлар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ёки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илмий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унвонларни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олиш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учун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тадқиқот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натижаларини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бузиш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ёки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ўйлаб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топиш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хавфи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Илмий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ҳалолликка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риоя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қилмаслик</a:t>
            </a:r>
            <a:b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Илмий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мақолаларда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плагиат,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муаллифликни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ўзлаштириш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илмий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этикани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бузиш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ҳолатларини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яшириш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Грантлар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ва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молиялаштиришни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ажратишда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шаффофликнинг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етишмаслиги</a:t>
            </a:r>
            <a:endParaRPr lang="ru-RU" sz="13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Тадқиқотлар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учун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маблағларни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танловсиз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ва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аффилланган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шахслар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манфаати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учун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тақсимлаш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Илмий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кенгашларда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ва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рецензия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жараёнларида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манфаатлар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тўқнашуви</a:t>
            </a:r>
            <a:endParaRPr lang="ru-RU" sz="13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Одатда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"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ўз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"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лойиҳалари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ва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тадқиқотчилари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фойдасига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қарор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қабул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қилиш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0CB4A37-5064-4B19-A488-6894CFDE2A7F}"/>
              </a:ext>
            </a:extLst>
          </p:cNvPr>
          <p:cNvSpPr/>
          <p:nvPr/>
        </p:nvSpPr>
        <p:spPr>
          <a:xfrm>
            <a:off x="7825274" y="2025113"/>
            <a:ext cx="414535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>
                <a:solidFill>
                  <a:srgbClr val="002060"/>
                </a:solidFill>
              </a:rPr>
              <a:t>3. </a:t>
            </a:r>
            <a:r>
              <a:rPr lang="ru-RU" sz="1300" b="1" dirty="0" err="1">
                <a:solidFill>
                  <a:srgbClr val="002060"/>
                </a:solidFill>
              </a:rPr>
              <a:t>Инновациялар</a:t>
            </a:r>
            <a:r>
              <a:rPr lang="ru-RU" sz="1300" b="1" dirty="0">
                <a:solidFill>
                  <a:srgbClr val="002060"/>
                </a:solidFill>
              </a:rPr>
              <a:t> </a:t>
            </a:r>
            <a:r>
              <a:rPr lang="ru-RU" sz="1300" b="1" dirty="0" err="1">
                <a:solidFill>
                  <a:srgbClr val="002060"/>
                </a:solidFill>
              </a:rPr>
              <a:t>тизимидаги</a:t>
            </a:r>
            <a:r>
              <a:rPr lang="ru-RU" sz="1300" b="1" dirty="0">
                <a:solidFill>
                  <a:srgbClr val="002060"/>
                </a:solidFill>
              </a:rPr>
              <a:t> </a:t>
            </a:r>
            <a:r>
              <a:rPr lang="ru-RU" sz="1300" b="1" dirty="0" err="1">
                <a:solidFill>
                  <a:srgbClr val="002060"/>
                </a:solidFill>
              </a:rPr>
              <a:t>асосий</a:t>
            </a:r>
            <a:r>
              <a:rPr lang="ru-RU" sz="1300" b="1" dirty="0">
                <a:solidFill>
                  <a:srgbClr val="002060"/>
                </a:solidFill>
              </a:rPr>
              <a:t> коррупция </a:t>
            </a:r>
            <a:r>
              <a:rPr lang="ru-RU" sz="1300" b="1" dirty="0" err="1">
                <a:solidFill>
                  <a:srgbClr val="002060"/>
                </a:solidFill>
              </a:rPr>
              <a:t>хавфлари</a:t>
            </a:r>
            <a:endParaRPr lang="ru-RU" sz="1300" b="1" dirty="0">
              <a:solidFill>
                <a:srgbClr val="002060"/>
              </a:solidFill>
            </a:endParaRPr>
          </a:p>
          <a:p>
            <a:pPr algn="just"/>
            <a:endParaRPr lang="ru-RU" sz="1300" b="1" dirty="0">
              <a:solidFill>
                <a:srgbClr val="002060"/>
              </a:solidFill>
            </a:endParaRPr>
          </a:p>
          <a:p>
            <a:pPr algn="just"/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Сохта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ёки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самарасиз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инновацион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лойиҳаларни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молиялаштириш</a:t>
            </a:r>
            <a:endParaRPr lang="ru-RU" sz="13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Янги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технологиялар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ривожлантирилишини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баҳона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қилиб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давлат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ва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халқаро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маблағларни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ўзлаштириш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Технологияларни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тижоратлаштириш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жараёнларида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қоидабузарликлар</a:t>
            </a:r>
            <a:endParaRPr lang="ru-RU" sz="13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Инновация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ҳуқуқларини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арзон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нархларда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алоқадор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тузилмаларга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топшириш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ёки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рақобатчилар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учун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сунъий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тўсиқлар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яратиш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Технопарклар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ва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кластерларни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яратишда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суиистеъмол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ҳолатлари</a:t>
            </a:r>
            <a:endParaRPr lang="ru-RU" sz="13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Ер,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ресурслар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ва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субсидияларни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фақат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"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ўз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одамлари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"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компанияларига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ажратиш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ҳақиқий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инновацион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фаолиятсиз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формал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тузилмаларни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яратиш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Инновацион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фаолият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натижаларини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назорат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қилишнинг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</a:rPr>
              <a:t>етишмаслиги</a:t>
            </a:r>
            <a:endParaRPr lang="ru-RU" sz="13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Ишлаб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чиқилган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технологияларнинг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амалиётга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жорий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этилишини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текширмаслик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ва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ажратилган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маблағлар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самарадорлигини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назорат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</a:rPr>
              <a:t>қилмаслик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6659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4702738-BEA8-43E4-8331-33A947DB2D0A}"/>
              </a:ext>
            </a:extLst>
          </p:cNvPr>
          <p:cNvSpPr/>
          <p:nvPr/>
        </p:nvSpPr>
        <p:spPr>
          <a:xfrm>
            <a:off x="727788" y="1162463"/>
            <a:ext cx="1055292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Жаҳон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тажрибаси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шуни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кўрсатадики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олий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таълим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илм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-фан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инновациялар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соҳаларида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коррупция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хавфлари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барча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давлатлар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учун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долзарб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ҳисобланади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sz="8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Ўзбекистонда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ҳам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ушбу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соҳаларда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шундай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хавфлар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юзага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келмаслиги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учун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ёки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мавжуд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бўлса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уларни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бартараф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этиш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олдини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олиш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учун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қуйидаги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чоралар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зарур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algn="just"/>
            <a:endParaRPr lang="ru-RU" sz="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Барча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жараёнларнинг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максимал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даражада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шаффоф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бўлиши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Мустақил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комиссиялар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мутахассислар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томонидан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баҳолаш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Жараёнларни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рақамлаштириш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ошкора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қилиш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Вазирликлар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идоралар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раҳбарларининг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шахсий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жавобгарлигини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кучайтириш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A9A88A-C74A-4A73-B3DE-750F7C9C5F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24" b="90435"/>
          <a:stretch/>
        </p:blipFill>
        <p:spPr>
          <a:xfrm>
            <a:off x="0" y="200439"/>
            <a:ext cx="3129870" cy="6559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E19234-4973-4F39-AD52-05A3EF5EA0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8" b="90435"/>
          <a:stretch/>
        </p:blipFill>
        <p:spPr>
          <a:xfrm>
            <a:off x="0" y="811191"/>
            <a:ext cx="12060000" cy="45231"/>
          </a:xfrm>
          <a:prstGeom prst="rect">
            <a:avLst/>
          </a:prstGeom>
        </p:spPr>
      </p:pic>
      <p:sp>
        <p:nvSpPr>
          <p:cNvPr id="7" name="Скругленный прямоугольник 1">
            <a:extLst>
              <a:ext uri="{FF2B5EF4-FFF2-40B4-BE49-F238E27FC236}">
                <a16:creationId xmlns:a16="http://schemas.microsoft.com/office/drawing/2014/main" id="{A08290AD-EA50-4061-AEC8-0DD7F3B529F2}"/>
              </a:ext>
            </a:extLst>
          </p:cNvPr>
          <p:cNvSpPr/>
          <p:nvPr/>
        </p:nvSpPr>
        <p:spPr>
          <a:xfrm>
            <a:off x="2683564" y="155208"/>
            <a:ext cx="8686800" cy="5406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Жаҳон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тажрибаси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: коррупция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хавфларини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мисоллари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ва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уларни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Ўзбекистонда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олдини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олиш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зарурати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F0B42CE-DBF7-4682-8C03-BB506162488A}"/>
              </a:ext>
            </a:extLst>
          </p:cNvPr>
          <p:cNvSpPr/>
          <p:nvPr/>
        </p:nvSpPr>
        <p:spPr>
          <a:xfrm>
            <a:off x="727788" y="4610094"/>
            <a:ext cx="111874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Бизнинг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соҳада</a:t>
            </a:r>
            <a:r>
              <a:rPr lang="ru-RU" b="1" i="1" dirty="0">
                <a:solidFill>
                  <a:srgbClr val="C00000"/>
                </a:solidFill>
              </a:rPr>
              <a:t> коррупция </a:t>
            </a:r>
            <a:r>
              <a:rPr lang="ru-RU" b="1" i="1" dirty="0" err="1">
                <a:solidFill>
                  <a:srgbClr val="C00000"/>
                </a:solidFill>
              </a:rPr>
              <a:t>муаммоси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йўқ</a:t>
            </a:r>
            <a:r>
              <a:rPr lang="ru-RU" b="1" i="1" dirty="0">
                <a:solidFill>
                  <a:srgbClr val="C00000"/>
                </a:solidFill>
              </a:rPr>
              <a:t> -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деб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ўйлашга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ҳам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, бор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экан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уни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бошқа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кимдир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ҳал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қилиб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беради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деб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умид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қилишга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ҳам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ҳаққимиз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йўқ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endParaRPr lang="ru-RU" sz="8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Олий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таълим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илм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-фан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ва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инновациялар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каби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энг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салмоқли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соҳаларда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коррупцияни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бартараф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этиш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—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бу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айнан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шу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тадбирда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иштирок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этувчи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шахслардан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нафақат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бугунги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куннинг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талаби</a:t>
            </a:r>
            <a:r>
              <a:rPr lang="ru-RU" b="1" i="1" dirty="0">
                <a:solidFill>
                  <a:srgbClr val="C00000"/>
                </a:solidFill>
              </a:rPr>
              <a:t>,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балки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Ўзбекистоннинг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келажак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авлодларининг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фаровонлигига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ва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тараққиётига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кафолатдир</a:t>
            </a:r>
            <a:r>
              <a:rPr lang="ru-RU" b="1" i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9673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7688" y="2276872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36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ЭЪТИБОРИНГИЗ УЧУН РАҲМАТ !!!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77E1A3-935F-4EB1-83BF-D2D41A1D7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" y="0"/>
            <a:ext cx="12190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63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0CE257-BFFD-4C6E-A308-93806573A6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" y="0"/>
            <a:ext cx="12190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19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F163CC-C724-4A2B-A7BB-59E8D6BFAB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" y="0"/>
            <a:ext cx="12190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07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B3365A-8F68-4CE4-B28A-838EF6BC79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" y="0"/>
            <a:ext cx="12190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49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48B55C-0696-4D87-8E3D-B3B45208BD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6"/>
          <a:stretch/>
        </p:blipFill>
        <p:spPr>
          <a:xfrm>
            <a:off x="11775" y="0"/>
            <a:ext cx="12180225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12D52A-6BBE-4835-A554-751D3EF533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24" b="90435"/>
          <a:stretch/>
        </p:blipFill>
        <p:spPr>
          <a:xfrm>
            <a:off x="956" y="0"/>
            <a:ext cx="3129870" cy="6559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12D52A-6BBE-4835-A554-751D3EF533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8" b="90435"/>
          <a:stretch/>
        </p:blipFill>
        <p:spPr>
          <a:xfrm>
            <a:off x="121181" y="610266"/>
            <a:ext cx="12060000" cy="4523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683564" y="57645"/>
            <a:ext cx="8686800" cy="5406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2400" b="1" dirty="0">
                <a:solidFill>
                  <a:srgbClr val="C00000"/>
                </a:solidFill>
              </a:rPr>
              <a:t>ДАВЛАТ РАҲБАРИНИНГ СОҲА БЎЙИЧА ЭЪТИРОЗЛАРИ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Rounded Rectangle 26"/>
          <p:cNvSpPr/>
          <p:nvPr/>
        </p:nvSpPr>
        <p:spPr>
          <a:xfrm>
            <a:off x="1671284" y="1208603"/>
            <a:ext cx="9426207" cy="842125"/>
          </a:xfrm>
          <a:prstGeom prst="rect">
            <a:avLst/>
          </a:prstGeom>
          <a:ln w="28575">
            <a:solidFill>
              <a:srgbClr val="186C8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Блок-схема: задержка 8"/>
          <p:cNvSpPr/>
          <p:nvPr/>
        </p:nvSpPr>
        <p:spPr>
          <a:xfrm rot="10800000" flipV="1">
            <a:off x="801875" y="1198968"/>
            <a:ext cx="864000" cy="856800"/>
          </a:xfrm>
          <a:prstGeom prst="flowChartDelay">
            <a:avLst/>
          </a:prstGeom>
          <a:solidFill>
            <a:srgbClr val="186C86"/>
          </a:solidFill>
          <a:ln>
            <a:solidFill>
              <a:srgbClr val="186C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96465" y="1312267"/>
            <a:ext cx="1003300" cy="541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4000" b="1" dirty="0">
                <a:solidFill>
                  <a:schemeClr val="bg1"/>
                </a:solidFill>
              </a:rPr>
              <a:t>1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7268" y="1253921"/>
            <a:ext cx="905423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/>
              <a:t>Ҳуқуқни</a:t>
            </a:r>
            <a:r>
              <a:rPr lang="ru-RU" sz="2000" dirty="0"/>
              <a:t> </a:t>
            </a:r>
            <a:r>
              <a:rPr lang="ru-RU" sz="2000" dirty="0" err="1"/>
              <a:t>муҳофаза</a:t>
            </a:r>
            <a:r>
              <a:rPr lang="ru-RU" sz="2000" dirty="0"/>
              <a:t> </a:t>
            </a:r>
            <a:r>
              <a:rPr lang="ru-RU" sz="2000" dirty="0" err="1"/>
              <a:t>қилувчи</a:t>
            </a:r>
            <a:r>
              <a:rPr lang="ru-RU" sz="2000" dirty="0"/>
              <a:t> </a:t>
            </a:r>
            <a:r>
              <a:rPr lang="ru-RU" sz="2000" dirty="0" err="1"/>
              <a:t>органлар</a:t>
            </a:r>
            <a:r>
              <a:rPr lang="ru-RU" sz="2000" dirty="0"/>
              <a:t> </a:t>
            </a:r>
            <a:r>
              <a:rPr lang="ru-RU" sz="2000" dirty="0" err="1"/>
              <a:t>коррупцияни</a:t>
            </a:r>
            <a:r>
              <a:rPr lang="ru-RU" sz="2000" dirty="0"/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оқибатлари</a:t>
            </a:r>
            <a:r>
              <a:rPr lang="ru-RU" sz="2000" dirty="0"/>
              <a:t> </a:t>
            </a:r>
            <a:r>
              <a:rPr lang="ru-RU" sz="2000" dirty="0" err="1"/>
              <a:t>билан</a:t>
            </a:r>
            <a:r>
              <a:rPr lang="ru-RU" sz="2000" dirty="0"/>
              <a:t> </a:t>
            </a:r>
            <a:r>
              <a:rPr lang="ru-RU" sz="2000" dirty="0" err="1"/>
              <a:t>курашиб</a:t>
            </a:r>
            <a:r>
              <a:rPr lang="ru-RU" sz="2000" dirty="0"/>
              <a:t>, </a:t>
            </a:r>
            <a:r>
              <a:rPr lang="ru-RU" sz="2000" b="1" dirty="0" err="1">
                <a:solidFill>
                  <a:srgbClr val="166E86"/>
                </a:solidFill>
              </a:rPr>
              <a:t>олдини</a:t>
            </a:r>
            <a:r>
              <a:rPr lang="ru-RU" sz="2000" b="1" dirty="0">
                <a:solidFill>
                  <a:srgbClr val="166E86"/>
                </a:solidFill>
              </a:rPr>
              <a:t> </a:t>
            </a:r>
            <a:r>
              <a:rPr lang="ru-RU" sz="2000" b="1" dirty="0" err="1">
                <a:solidFill>
                  <a:srgbClr val="166E86"/>
                </a:solidFill>
              </a:rPr>
              <a:t>олишга</a:t>
            </a:r>
            <a:r>
              <a:rPr lang="ru-RU" sz="2000" b="1" dirty="0">
                <a:solidFill>
                  <a:srgbClr val="166E86"/>
                </a:solidFill>
              </a:rPr>
              <a:t> </a:t>
            </a:r>
            <a:r>
              <a:rPr lang="ru-RU" sz="2000" dirty="0" err="1"/>
              <a:t>етарли</a:t>
            </a:r>
            <a:r>
              <a:rPr lang="ru-RU" sz="2000" dirty="0"/>
              <a:t> </a:t>
            </a:r>
            <a:r>
              <a:rPr lang="ru-RU" sz="2000" dirty="0" err="1"/>
              <a:t>эътибор</a:t>
            </a:r>
            <a:r>
              <a:rPr lang="ru-RU" sz="2000" dirty="0"/>
              <a:t> </a:t>
            </a:r>
            <a:r>
              <a:rPr lang="ru-RU" sz="2000" dirty="0" err="1"/>
              <a:t>бермаётганлиги</a:t>
            </a:r>
            <a:endParaRPr lang="ru-RU" sz="2000" dirty="0"/>
          </a:p>
        </p:txBody>
      </p:sp>
      <p:sp>
        <p:nvSpPr>
          <p:cNvPr id="31" name="Rounded Rectangle 26"/>
          <p:cNvSpPr/>
          <p:nvPr/>
        </p:nvSpPr>
        <p:spPr>
          <a:xfrm>
            <a:off x="1665875" y="2232549"/>
            <a:ext cx="9426207" cy="842125"/>
          </a:xfrm>
          <a:prstGeom prst="rect">
            <a:avLst/>
          </a:prstGeom>
          <a:ln w="28575">
            <a:solidFill>
              <a:srgbClr val="186C8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Блок-схема: задержка 31"/>
          <p:cNvSpPr/>
          <p:nvPr/>
        </p:nvSpPr>
        <p:spPr>
          <a:xfrm rot="10800000" flipV="1">
            <a:off x="796466" y="2222914"/>
            <a:ext cx="864000" cy="856800"/>
          </a:xfrm>
          <a:prstGeom prst="flowChartDelay">
            <a:avLst/>
          </a:prstGeom>
          <a:solidFill>
            <a:srgbClr val="186C86"/>
          </a:solidFill>
          <a:ln>
            <a:solidFill>
              <a:srgbClr val="186C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83659" y="2336122"/>
            <a:ext cx="1003300" cy="541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4000" b="1" dirty="0">
                <a:solidFill>
                  <a:schemeClr val="bg1"/>
                </a:solidFill>
              </a:rPr>
              <a:t>2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51859" y="2277867"/>
            <a:ext cx="905423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/>
              <a:t>Коррупцияга</a:t>
            </a:r>
            <a:r>
              <a:rPr lang="ru-RU" sz="2000" dirty="0"/>
              <a:t> </a:t>
            </a:r>
            <a:r>
              <a:rPr lang="ru-RU" sz="2000" dirty="0" err="1"/>
              <a:t>қарши</a:t>
            </a:r>
            <a:r>
              <a:rPr lang="ru-RU" sz="2000" dirty="0"/>
              <a:t> </a:t>
            </a:r>
            <a:r>
              <a:rPr lang="ru-RU" sz="2000" dirty="0" err="1"/>
              <a:t>ички</a:t>
            </a:r>
            <a:r>
              <a:rPr lang="ru-RU" sz="2000" dirty="0"/>
              <a:t> </a:t>
            </a:r>
            <a:r>
              <a:rPr lang="ru-RU" sz="2000" dirty="0" err="1"/>
              <a:t>назорат</a:t>
            </a:r>
            <a:r>
              <a:rPr lang="ru-RU" sz="2000" dirty="0"/>
              <a:t> </a:t>
            </a:r>
            <a:r>
              <a:rPr lang="ru-RU" sz="2000" dirty="0" err="1"/>
              <a:t>тузилмаларининг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135271"/>
                </a:solidFill>
              </a:rPr>
              <a:t>коррупция </a:t>
            </a:r>
            <a:r>
              <a:rPr lang="ru-RU" sz="2000" b="1" dirty="0" err="1">
                <a:solidFill>
                  <a:srgbClr val="135271"/>
                </a:solidFill>
              </a:rPr>
              <a:t>омилларини</a:t>
            </a:r>
            <a:r>
              <a:rPr lang="ru-RU" sz="2000" b="1" dirty="0">
                <a:solidFill>
                  <a:srgbClr val="135271"/>
                </a:solidFill>
              </a:rPr>
              <a:t> </a:t>
            </a:r>
            <a:r>
              <a:rPr lang="ru-RU" sz="2000" b="1" dirty="0" err="1">
                <a:solidFill>
                  <a:srgbClr val="135271"/>
                </a:solidFill>
              </a:rPr>
              <a:t>аниқлаш</a:t>
            </a:r>
            <a:r>
              <a:rPr lang="ru-RU" sz="2000" b="1" dirty="0">
                <a:solidFill>
                  <a:srgbClr val="135271"/>
                </a:solidFill>
              </a:rPr>
              <a:t> </a:t>
            </a:r>
            <a:r>
              <a:rPr lang="ru-RU" sz="2000" b="1" dirty="0" err="1">
                <a:solidFill>
                  <a:srgbClr val="135271"/>
                </a:solidFill>
              </a:rPr>
              <a:t>ва</a:t>
            </a:r>
            <a:r>
              <a:rPr lang="ru-RU" sz="2000" b="1" dirty="0">
                <a:solidFill>
                  <a:srgbClr val="135271"/>
                </a:solidFill>
              </a:rPr>
              <a:t> </a:t>
            </a:r>
            <a:r>
              <a:rPr lang="ru-RU" sz="2000" b="1" dirty="0" err="1">
                <a:solidFill>
                  <a:srgbClr val="135271"/>
                </a:solidFill>
              </a:rPr>
              <a:t>бартараф</a:t>
            </a:r>
            <a:r>
              <a:rPr lang="ru-RU" sz="2000" b="1" dirty="0">
                <a:solidFill>
                  <a:srgbClr val="135271"/>
                </a:solidFill>
              </a:rPr>
              <a:t> </a:t>
            </a:r>
            <a:r>
              <a:rPr lang="ru-RU" sz="2000" b="1" dirty="0" err="1">
                <a:solidFill>
                  <a:srgbClr val="135271"/>
                </a:solidFill>
              </a:rPr>
              <a:t>этиш</a:t>
            </a:r>
            <a:r>
              <a:rPr lang="ru-RU" sz="2000" dirty="0" err="1"/>
              <a:t>да</a:t>
            </a:r>
            <a:r>
              <a:rPr lang="ru-RU" sz="2000" dirty="0"/>
              <a:t> </a:t>
            </a:r>
            <a:r>
              <a:rPr lang="ru-RU" sz="2000" dirty="0" err="1"/>
              <a:t>ташаббус</a:t>
            </a:r>
            <a:r>
              <a:rPr lang="ru-RU" sz="2000" dirty="0"/>
              <a:t> </a:t>
            </a:r>
            <a:r>
              <a:rPr lang="ru-RU" sz="2000" dirty="0" err="1"/>
              <a:t>кўрсатмаётганлиги</a:t>
            </a:r>
            <a:endParaRPr lang="ru-RU" sz="2000" dirty="0"/>
          </a:p>
        </p:txBody>
      </p:sp>
      <p:sp>
        <p:nvSpPr>
          <p:cNvPr id="35" name="Rounded Rectangle 26"/>
          <p:cNvSpPr/>
          <p:nvPr/>
        </p:nvSpPr>
        <p:spPr>
          <a:xfrm>
            <a:off x="1671284" y="3348471"/>
            <a:ext cx="9426207" cy="842125"/>
          </a:xfrm>
          <a:prstGeom prst="rect">
            <a:avLst/>
          </a:prstGeom>
          <a:ln w="28575">
            <a:solidFill>
              <a:srgbClr val="186C8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Блок-схема: задержка 35"/>
          <p:cNvSpPr/>
          <p:nvPr/>
        </p:nvSpPr>
        <p:spPr>
          <a:xfrm rot="10800000" flipV="1">
            <a:off x="801875" y="3338836"/>
            <a:ext cx="864000" cy="856800"/>
          </a:xfrm>
          <a:prstGeom prst="flowChartDelay">
            <a:avLst/>
          </a:prstGeom>
          <a:solidFill>
            <a:srgbClr val="186C86"/>
          </a:solidFill>
          <a:ln>
            <a:solidFill>
              <a:srgbClr val="186C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74968" y="3446381"/>
            <a:ext cx="1003300" cy="541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4000" b="1" dirty="0">
                <a:solidFill>
                  <a:schemeClr val="bg1"/>
                </a:solidFill>
              </a:rPr>
              <a:t>3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57268" y="3393789"/>
            <a:ext cx="905423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/>
              <a:t>Коррупцияга</a:t>
            </a:r>
            <a:r>
              <a:rPr lang="ru-RU" sz="2000" dirty="0"/>
              <a:t> </a:t>
            </a:r>
            <a:r>
              <a:rPr lang="ru-RU" sz="2000" dirty="0" err="1"/>
              <a:t>қарши</a:t>
            </a:r>
            <a:r>
              <a:rPr lang="ru-RU" sz="2000" dirty="0"/>
              <a:t> </a:t>
            </a:r>
            <a:r>
              <a:rPr lang="ru-RU" sz="2000" dirty="0" err="1"/>
              <a:t>курашиш</a:t>
            </a:r>
            <a:r>
              <a:rPr lang="ru-RU" sz="2000" dirty="0"/>
              <a:t> </a:t>
            </a:r>
            <a:r>
              <a:rPr lang="ru-RU" sz="2000" dirty="0" err="1"/>
              <a:t>агентлиги</a:t>
            </a:r>
            <a:r>
              <a:rPr lang="ru-RU" sz="2000" dirty="0"/>
              <a:t> </a:t>
            </a:r>
            <a:r>
              <a:rPr lang="ru-RU" sz="2000" dirty="0" err="1"/>
              <a:t>вазирлик</a:t>
            </a:r>
            <a:r>
              <a:rPr lang="ru-RU" sz="2000" dirty="0"/>
              <a:t> </a:t>
            </a:r>
            <a:r>
              <a:rPr lang="ru-RU" sz="2000" dirty="0" err="1"/>
              <a:t>ва</a:t>
            </a:r>
            <a:r>
              <a:rPr lang="ru-RU" sz="2000" dirty="0"/>
              <a:t> </a:t>
            </a:r>
            <a:r>
              <a:rPr lang="ru-RU" sz="2000" dirty="0" err="1"/>
              <a:t>ҳудудларга</a:t>
            </a:r>
            <a:r>
              <a:rPr lang="ru-RU" sz="2000" dirty="0"/>
              <a:t> </a:t>
            </a:r>
            <a:r>
              <a:rPr lang="ru-RU" sz="2000" dirty="0" err="1"/>
              <a:t>бориб</a:t>
            </a:r>
            <a:r>
              <a:rPr lang="ru-RU" sz="2000" dirty="0"/>
              <a:t>, </a:t>
            </a:r>
            <a:r>
              <a:rPr lang="ru-RU" sz="2000" b="1" dirty="0" err="1">
                <a:solidFill>
                  <a:srgbClr val="135271"/>
                </a:solidFill>
              </a:rPr>
              <a:t>муаммоларни</a:t>
            </a:r>
            <a:r>
              <a:rPr lang="ru-RU" sz="2000" b="1" dirty="0">
                <a:solidFill>
                  <a:srgbClr val="135271"/>
                </a:solidFill>
              </a:rPr>
              <a:t> </a:t>
            </a:r>
            <a:r>
              <a:rPr lang="ru-RU" sz="2000" b="1" dirty="0" err="1">
                <a:solidFill>
                  <a:srgbClr val="135271"/>
                </a:solidFill>
              </a:rPr>
              <a:t>аниқлаш</a:t>
            </a:r>
            <a:r>
              <a:rPr lang="ru-RU" sz="2000" b="1" dirty="0">
                <a:solidFill>
                  <a:srgbClr val="135271"/>
                </a:solidFill>
              </a:rPr>
              <a:t> </a:t>
            </a:r>
            <a:r>
              <a:rPr lang="ru-RU" sz="2000" b="1" dirty="0" err="1">
                <a:solidFill>
                  <a:srgbClr val="135271"/>
                </a:solidFill>
              </a:rPr>
              <a:t>ва</a:t>
            </a:r>
            <a:r>
              <a:rPr lang="ru-RU" sz="2000" b="1" dirty="0">
                <a:solidFill>
                  <a:srgbClr val="135271"/>
                </a:solidFill>
              </a:rPr>
              <a:t> </a:t>
            </a:r>
            <a:r>
              <a:rPr lang="ru-RU" sz="2000" b="1" dirty="0" err="1">
                <a:solidFill>
                  <a:srgbClr val="135271"/>
                </a:solidFill>
              </a:rPr>
              <a:t>таҳлил</a:t>
            </a:r>
            <a:r>
              <a:rPr lang="ru-RU" sz="2000" b="1" dirty="0">
                <a:solidFill>
                  <a:srgbClr val="135271"/>
                </a:solidFill>
              </a:rPr>
              <a:t> </a:t>
            </a:r>
            <a:r>
              <a:rPr lang="ru-RU" sz="2000" b="1" dirty="0" err="1">
                <a:solidFill>
                  <a:srgbClr val="135271"/>
                </a:solidFill>
              </a:rPr>
              <a:t>қилиш</a:t>
            </a:r>
            <a:r>
              <a:rPr lang="ru-RU" sz="2000" b="1" dirty="0">
                <a:solidFill>
                  <a:srgbClr val="135271"/>
                </a:solidFill>
              </a:rPr>
              <a:t> </a:t>
            </a:r>
            <a:r>
              <a:rPr lang="ru-RU" sz="2000" dirty="0" err="1"/>
              <a:t>билан</a:t>
            </a:r>
            <a:r>
              <a:rPr lang="ru-RU" sz="2000" dirty="0"/>
              <a:t> </a:t>
            </a:r>
            <a:r>
              <a:rPr lang="ru-RU" sz="2000" dirty="0" err="1"/>
              <a:t>шуғулланмаганлиги</a:t>
            </a:r>
            <a:endParaRPr lang="ru-RU" sz="2000" dirty="0"/>
          </a:p>
        </p:txBody>
      </p:sp>
      <p:sp>
        <p:nvSpPr>
          <p:cNvPr id="39" name="Rounded Rectangle 26"/>
          <p:cNvSpPr/>
          <p:nvPr/>
        </p:nvSpPr>
        <p:spPr>
          <a:xfrm>
            <a:off x="1671284" y="4499014"/>
            <a:ext cx="9426207" cy="842125"/>
          </a:xfrm>
          <a:prstGeom prst="rect">
            <a:avLst/>
          </a:prstGeom>
          <a:ln w="28575">
            <a:solidFill>
              <a:srgbClr val="186C8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Блок-схема: задержка 39"/>
          <p:cNvSpPr/>
          <p:nvPr/>
        </p:nvSpPr>
        <p:spPr>
          <a:xfrm rot="10800000" flipV="1">
            <a:off x="801875" y="4489379"/>
            <a:ext cx="864000" cy="856800"/>
          </a:xfrm>
          <a:prstGeom prst="flowChartDelay">
            <a:avLst/>
          </a:prstGeom>
          <a:solidFill>
            <a:srgbClr val="186C86"/>
          </a:solidFill>
          <a:ln>
            <a:solidFill>
              <a:srgbClr val="186C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726815" y="4613060"/>
            <a:ext cx="1003300" cy="541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4000" b="1" dirty="0">
                <a:solidFill>
                  <a:schemeClr val="bg1"/>
                </a:solidFill>
              </a:rPr>
              <a:t>4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57268" y="4544332"/>
            <a:ext cx="905423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err="1">
                <a:solidFill>
                  <a:srgbClr val="135271"/>
                </a:solidFill>
              </a:rPr>
              <a:t>Соғлиқни</a:t>
            </a:r>
            <a:r>
              <a:rPr lang="ru-RU" sz="2000" b="1" dirty="0">
                <a:solidFill>
                  <a:srgbClr val="135271"/>
                </a:solidFill>
              </a:rPr>
              <a:t> </a:t>
            </a:r>
            <a:r>
              <a:rPr lang="ru-RU" sz="2000" b="1" dirty="0" err="1">
                <a:solidFill>
                  <a:srgbClr val="135271"/>
                </a:solidFill>
              </a:rPr>
              <a:t>сақлаш</a:t>
            </a:r>
            <a:r>
              <a:rPr lang="ru-RU" sz="2000" b="1" dirty="0">
                <a:solidFill>
                  <a:srgbClr val="135271"/>
                </a:solidFill>
              </a:rPr>
              <a:t>, </a:t>
            </a:r>
            <a:r>
              <a:rPr lang="ru-RU" sz="2000" b="1" dirty="0" err="1">
                <a:solidFill>
                  <a:srgbClr val="135271"/>
                </a:solidFill>
              </a:rPr>
              <a:t>бандлик</a:t>
            </a:r>
            <a:r>
              <a:rPr lang="ru-RU" sz="2000" b="1" dirty="0">
                <a:solidFill>
                  <a:srgbClr val="135271"/>
                </a:solidFill>
              </a:rPr>
              <a:t>, банк </a:t>
            </a:r>
            <a:r>
              <a:rPr lang="ru-RU" sz="2000" dirty="0" err="1"/>
              <a:t>соҳаларида</a:t>
            </a:r>
            <a:r>
              <a:rPr lang="ru-RU" sz="2000" dirty="0"/>
              <a:t> коррупция </a:t>
            </a:r>
            <a:r>
              <a:rPr lang="ru-RU" sz="2000" dirty="0" err="1"/>
              <a:t>юқори</a:t>
            </a:r>
            <a:r>
              <a:rPr lang="ru-RU" sz="2000" dirty="0"/>
              <a:t> </a:t>
            </a:r>
            <a:r>
              <a:rPr lang="ru-RU" sz="2000" dirty="0" err="1"/>
              <a:t>бўлсада</a:t>
            </a:r>
            <a:r>
              <a:rPr lang="ru-RU" sz="2000" dirty="0"/>
              <a:t>, </a:t>
            </a:r>
            <a:r>
              <a:rPr lang="ru-RU" sz="2000" dirty="0" err="1"/>
              <a:t>уларни</a:t>
            </a:r>
            <a:r>
              <a:rPr lang="ru-RU" sz="2000" dirty="0"/>
              <a:t> «</a:t>
            </a:r>
            <a:r>
              <a:rPr lang="ru-RU" sz="2000" dirty="0" err="1"/>
              <a:t>коррупциядан</a:t>
            </a:r>
            <a:r>
              <a:rPr lang="ru-RU" sz="2000" dirty="0"/>
              <a:t> </a:t>
            </a:r>
            <a:r>
              <a:rPr lang="ru-RU" sz="2000" dirty="0" err="1"/>
              <a:t>ҳоли</a:t>
            </a:r>
            <a:r>
              <a:rPr lang="ru-RU" sz="2000" dirty="0"/>
              <a:t>» </a:t>
            </a:r>
            <a:r>
              <a:rPr lang="ru-RU" sz="2000" dirty="0" err="1"/>
              <a:t>соҳа</a:t>
            </a:r>
            <a:r>
              <a:rPr lang="uz-Cyrl-UZ" sz="2000" dirty="0"/>
              <a:t>га айлантириш</a:t>
            </a:r>
            <a:r>
              <a:rPr lang="ru-RU" sz="2000" dirty="0"/>
              <a:t> </a:t>
            </a:r>
            <a:r>
              <a:rPr lang="ru-RU" sz="2000" dirty="0" err="1"/>
              <a:t>бўйича</a:t>
            </a:r>
            <a:r>
              <a:rPr lang="ru-RU" sz="2000" dirty="0"/>
              <a:t> </a:t>
            </a:r>
            <a:r>
              <a:rPr lang="ru-RU" sz="2000" dirty="0" err="1"/>
              <a:t>етарли</a:t>
            </a:r>
            <a:r>
              <a:rPr lang="ru-RU" sz="2000" dirty="0"/>
              <a:t> </a:t>
            </a:r>
            <a:r>
              <a:rPr lang="ru-RU" sz="2000" dirty="0" err="1"/>
              <a:t>иш</a:t>
            </a:r>
            <a:r>
              <a:rPr lang="ru-RU" sz="2000" dirty="0"/>
              <a:t> </a:t>
            </a:r>
            <a:r>
              <a:rPr lang="ru-RU" sz="2000" dirty="0" err="1"/>
              <a:t>қилинмаганлиги</a:t>
            </a:r>
            <a:endParaRPr lang="ru-RU" sz="2000" dirty="0"/>
          </a:p>
        </p:txBody>
      </p:sp>
      <p:sp>
        <p:nvSpPr>
          <p:cNvPr id="43" name="Rounded Rectangle 26"/>
          <p:cNvSpPr/>
          <p:nvPr/>
        </p:nvSpPr>
        <p:spPr>
          <a:xfrm>
            <a:off x="1671284" y="5639922"/>
            <a:ext cx="9426207" cy="842125"/>
          </a:xfrm>
          <a:prstGeom prst="rect">
            <a:avLst/>
          </a:prstGeom>
          <a:ln w="28575">
            <a:solidFill>
              <a:srgbClr val="186C8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Блок-схема: задержка 43"/>
          <p:cNvSpPr/>
          <p:nvPr/>
        </p:nvSpPr>
        <p:spPr>
          <a:xfrm rot="10800000" flipV="1">
            <a:off x="801875" y="5630287"/>
            <a:ext cx="864000" cy="856800"/>
          </a:xfrm>
          <a:prstGeom prst="flowChartDelay">
            <a:avLst/>
          </a:prstGeom>
          <a:solidFill>
            <a:srgbClr val="186C86"/>
          </a:solidFill>
          <a:ln>
            <a:solidFill>
              <a:srgbClr val="186C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41368" y="5751583"/>
            <a:ext cx="1003300" cy="541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4000" b="1" dirty="0">
                <a:solidFill>
                  <a:schemeClr val="bg1"/>
                </a:solidFill>
              </a:rPr>
              <a:t>5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57268" y="5685240"/>
            <a:ext cx="905423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/>
              <a:t>Коррупцияга</a:t>
            </a:r>
            <a:r>
              <a:rPr lang="ru-RU" sz="2000" dirty="0"/>
              <a:t> </a:t>
            </a:r>
            <a:r>
              <a:rPr lang="ru-RU" sz="2000" dirty="0" err="1"/>
              <a:t>қарши</a:t>
            </a:r>
            <a:r>
              <a:rPr lang="ru-RU" sz="2000" dirty="0"/>
              <a:t> </a:t>
            </a:r>
            <a:r>
              <a:rPr lang="ru-RU" sz="2000" dirty="0" err="1"/>
              <a:t>курашиш</a:t>
            </a:r>
            <a:r>
              <a:rPr lang="ru-RU" sz="2000" dirty="0"/>
              <a:t> </a:t>
            </a:r>
            <a:r>
              <a:rPr lang="ru-RU" sz="2000" dirty="0" err="1"/>
              <a:t>ҳудудий</a:t>
            </a:r>
            <a:r>
              <a:rPr lang="ru-RU" sz="2000" dirty="0"/>
              <a:t> </a:t>
            </a:r>
            <a:r>
              <a:rPr lang="ru-RU" sz="2000" dirty="0" err="1"/>
              <a:t>кенгашлари</a:t>
            </a:r>
            <a:r>
              <a:rPr lang="ru-RU" sz="2000" dirty="0"/>
              <a:t> </a:t>
            </a:r>
            <a:r>
              <a:rPr lang="ru-RU" sz="2000" dirty="0" err="1"/>
              <a:t>номигагина</a:t>
            </a:r>
            <a:r>
              <a:rPr lang="ru-RU" sz="2000" dirty="0"/>
              <a:t> </a:t>
            </a:r>
            <a:r>
              <a:rPr lang="ru-RU" sz="2000" dirty="0" err="1"/>
              <a:t>ташкил</a:t>
            </a:r>
            <a:r>
              <a:rPr lang="ru-RU" sz="2000" dirty="0"/>
              <a:t> </a:t>
            </a:r>
            <a:r>
              <a:rPr lang="ru-RU" sz="2000" dirty="0" err="1"/>
              <a:t>этилиб</a:t>
            </a:r>
            <a:r>
              <a:rPr lang="ru-RU" sz="2000" dirty="0"/>
              <a:t>, </a:t>
            </a:r>
            <a:r>
              <a:rPr lang="ru-RU" sz="2000" b="1" dirty="0">
                <a:solidFill>
                  <a:srgbClr val="135271"/>
                </a:solidFill>
              </a:rPr>
              <a:t>туман </a:t>
            </a:r>
            <a:r>
              <a:rPr lang="ru-RU" sz="2000" b="1" dirty="0" err="1">
                <a:solidFill>
                  <a:srgbClr val="135271"/>
                </a:solidFill>
              </a:rPr>
              <a:t>ва</a:t>
            </a:r>
            <a:r>
              <a:rPr lang="ru-RU" sz="2000" b="1" dirty="0">
                <a:solidFill>
                  <a:srgbClr val="135271"/>
                </a:solidFill>
              </a:rPr>
              <a:t> </a:t>
            </a:r>
            <a:r>
              <a:rPr lang="ru-RU" sz="2000" b="1" dirty="0" err="1">
                <a:solidFill>
                  <a:srgbClr val="135271"/>
                </a:solidFill>
              </a:rPr>
              <a:t>маҳаллалар</a:t>
            </a:r>
            <a:r>
              <a:rPr lang="ru-RU" sz="2000" b="1" dirty="0">
                <a:solidFill>
                  <a:srgbClr val="135271"/>
                </a:solidFill>
              </a:rPr>
              <a:t> </a:t>
            </a:r>
            <a:r>
              <a:rPr lang="ru-RU" sz="2000" b="1" dirty="0" err="1">
                <a:solidFill>
                  <a:srgbClr val="135271"/>
                </a:solidFill>
              </a:rPr>
              <a:t>билан</a:t>
            </a:r>
            <a:r>
              <a:rPr lang="ru-RU" sz="2000" b="1" dirty="0">
                <a:solidFill>
                  <a:srgbClr val="135271"/>
                </a:solidFill>
              </a:rPr>
              <a:t> </a:t>
            </a:r>
            <a:r>
              <a:rPr lang="ru-RU" sz="2000" b="1" dirty="0" err="1">
                <a:solidFill>
                  <a:srgbClr val="135271"/>
                </a:solidFill>
              </a:rPr>
              <a:t>боғланмаганлиги</a:t>
            </a:r>
            <a:endParaRPr lang="ru-RU" sz="2000" b="1" dirty="0">
              <a:solidFill>
                <a:srgbClr val="1352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37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48B55C-0696-4D87-8E3D-B3B45208BD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6"/>
          <a:stretch/>
        </p:blipFill>
        <p:spPr>
          <a:xfrm>
            <a:off x="11775" y="0"/>
            <a:ext cx="12180225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12D52A-6BBE-4835-A554-751D3EF533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24" b="90435"/>
          <a:stretch/>
        </p:blipFill>
        <p:spPr>
          <a:xfrm>
            <a:off x="956" y="0"/>
            <a:ext cx="3129870" cy="6559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12D52A-6BBE-4835-A554-751D3EF533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8" b="90435"/>
          <a:stretch/>
        </p:blipFill>
        <p:spPr>
          <a:xfrm>
            <a:off x="121181" y="610266"/>
            <a:ext cx="12060000" cy="4523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683564" y="57645"/>
            <a:ext cx="8686800" cy="5406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2400" b="1" dirty="0">
                <a:solidFill>
                  <a:srgbClr val="C00000"/>
                </a:solidFill>
              </a:rPr>
              <a:t>ДАВЛАТ РАҲБАРИНИНГ СОҲА БЎЙИЧА ЭЪТИРОЗЛАРИ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Rounded Rectangle 26"/>
          <p:cNvSpPr/>
          <p:nvPr/>
        </p:nvSpPr>
        <p:spPr>
          <a:xfrm>
            <a:off x="1671284" y="1208603"/>
            <a:ext cx="9426207" cy="842125"/>
          </a:xfrm>
          <a:prstGeom prst="rect">
            <a:avLst/>
          </a:prstGeom>
          <a:ln w="28575">
            <a:solidFill>
              <a:srgbClr val="186C8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Блок-схема: задержка 8"/>
          <p:cNvSpPr/>
          <p:nvPr/>
        </p:nvSpPr>
        <p:spPr>
          <a:xfrm rot="10800000" flipV="1">
            <a:off x="801875" y="1198968"/>
            <a:ext cx="864000" cy="856800"/>
          </a:xfrm>
          <a:prstGeom prst="flowChartDelay">
            <a:avLst/>
          </a:prstGeom>
          <a:solidFill>
            <a:srgbClr val="186C86"/>
          </a:solidFill>
          <a:ln>
            <a:solidFill>
              <a:srgbClr val="186C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96465" y="1312267"/>
            <a:ext cx="1003300" cy="541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4000" b="1" dirty="0">
                <a:solidFill>
                  <a:schemeClr val="bg1"/>
                </a:solidFill>
              </a:rPr>
              <a:t>6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5812" y="1115332"/>
            <a:ext cx="924563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uz-Cyrl-UZ" sz="2000" dirty="0"/>
              <a:t>Терговчи, прокурор ва судьялар томонидан идораларга киритилган </a:t>
            </a:r>
            <a:r>
              <a:rPr lang="uz-Cyrl-UZ" sz="2000" b="1" dirty="0">
                <a:solidFill>
                  <a:srgbClr val="135271"/>
                </a:solidFill>
              </a:rPr>
              <a:t>тақдимнома</a:t>
            </a:r>
            <a:r>
              <a:rPr lang="uz-Cyrl-UZ" sz="2000" dirty="0"/>
              <a:t> ва </a:t>
            </a:r>
            <a:r>
              <a:rPr lang="uz-Cyrl-UZ" sz="2000" b="1" dirty="0">
                <a:solidFill>
                  <a:srgbClr val="135271"/>
                </a:solidFill>
              </a:rPr>
              <a:t>хусусий ажримларнинг </a:t>
            </a:r>
            <a:r>
              <a:rPr lang="uz-Cyrl-UZ" sz="2000" dirty="0"/>
              <a:t>таъсирчан эмаслиги, муҳокама ва жавоб хати расмиятчилик учун қилинаётганлиги</a:t>
            </a:r>
            <a:endParaRPr lang="ru-RU" sz="2000" dirty="0"/>
          </a:p>
        </p:txBody>
      </p:sp>
      <p:sp>
        <p:nvSpPr>
          <p:cNvPr id="31" name="Rounded Rectangle 26"/>
          <p:cNvSpPr/>
          <p:nvPr/>
        </p:nvSpPr>
        <p:spPr>
          <a:xfrm>
            <a:off x="1665875" y="2232549"/>
            <a:ext cx="9426207" cy="842125"/>
          </a:xfrm>
          <a:prstGeom prst="rect">
            <a:avLst/>
          </a:prstGeom>
          <a:ln w="28575">
            <a:solidFill>
              <a:srgbClr val="186C8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Блок-схема: задержка 31"/>
          <p:cNvSpPr/>
          <p:nvPr/>
        </p:nvSpPr>
        <p:spPr>
          <a:xfrm rot="10800000" flipV="1">
            <a:off x="796466" y="2222914"/>
            <a:ext cx="864000" cy="856800"/>
          </a:xfrm>
          <a:prstGeom prst="flowChartDelay">
            <a:avLst/>
          </a:prstGeom>
          <a:solidFill>
            <a:srgbClr val="186C86"/>
          </a:solidFill>
          <a:ln>
            <a:solidFill>
              <a:srgbClr val="186C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83659" y="2336122"/>
            <a:ext cx="1003300" cy="541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4000" b="1" dirty="0">
                <a:solidFill>
                  <a:schemeClr val="bg1"/>
                </a:solidFill>
              </a:rPr>
              <a:t>7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57268" y="2248165"/>
            <a:ext cx="905423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uz-Cyrl-UZ" sz="2000" dirty="0"/>
              <a:t>Давлат харидини </a:t>
            </a:r>
            <a:r>
              <a:rPr lang="uz-Cyrl-UZ" sz="2000" b="1" dirty="0"/>
              <a:t>46 фоизи</a:t>
            </a:r>
            <a:r>
              <a:rPr lang="uz-Cyrl-UZ" sz="2000" dirty="0"/>
              <a:t> танлов ва тендерларсиз, тўғридан-тўғри шартнома орқали амалга оширилгани </a:t>
            </a:r>
            <a:r>
              <a:rPr lang="uz-Cyrl-UZ" sz="2000" b="1" dirty="0">
                <a:solidFill>
                  <a:srgbClr val="135271"/>
                </a:solidFill>
              </a:rPr>
              <a:t>коррупция хавфини кучайтираётганлиги </a:t>
            </a:r>
            <a:endParaRPr lang="ru-RU" sz="2400" dirty="0">
              <a:solidFill>
                <a:srgbClr val="135271"/>
              </a:solidFill>
            </a:endParaRPr>
          </a:p>
        </p:txBody>
      </p:sp>
      <p:sp>
        <p:nvSpPr>
          <p:cNvPr id="35" name="Rounded Rectangle 26"/>
          <p:cNvSpPr/>
          <p:nvPr/>
        </p:nvSpPr>
        <p:spPr>
          <a:xfrm>
            <a:off x="1671284" y="3348471"/>
            <a:ext cx="9426207" cy="842125"/>
          </a:xfrm>
          <a:prstGeom prst="rect">
            <a:avLst/>
          </a:prstGeom>
          <a:ln w="28575">
            <a:solidFill>
              <a:srgbClr val="186C8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Блок-схема: задержка 35"/>
          <p:cNvSpPr/>
          <p:nvPr/>
        </p:nvSpPr>
        <p:spPr>
          <a:xfrm rot="10800000" flipV="1">
            <a:off x="801875" y="3338836"/>
            <a:ext cx="864000" cy="856800"/>
          </a:xfrm>
          <a:prstGeom prst="flowChartDelay">
            <a:avLst/>
          </a:prstGeom>
          <a:solidFill>
            <a:srgbClr val="186C86"/>
          </a:solidFill>
          <a:ln>
            <a:solidFill>
              <a:srgbClr val="186C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74968" y="3446381"/>
            <a:ext cx="1003300" cy="541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4000" b="1" dirty="0">
                <a:solidFill>
                  <a:schemeClr val="bg1"/>
                </a:solidFill>
              </a:rPr>
              <a:t>8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57268" y="3393789"/>
            <a:ext cx="905423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/>
              <a:t>Давлат</a:t>
            </a:r>
            <a:r>
              <a:rPr lang="ru-RU" sz="2000" dirty="0"/>
              <a:t> </a:t>
            </a:r>
            <a:r>
              <a:rPr lang="ru-RU" sz="2000" dirty="0" err="1"/>
              <a:t>хизматига</a:t>
            </a:r>
            <a:r>
              <a:rPr lang="ru-RU" sz="2000" dirty="0"/>
              <a:t> </a:t>
            </a:r>
            <a:r>
              <a:rPr lang="ru-RU" sz="2000" dirty="0" err="1"/>
              <a:t>очиқ</a:t>
            </a:r>
            <a:r>
              <a:rPr lang="ru-RU" sz="2000" dirty="0"/>
              <a:t> </a:t>
            </a:r>
            <a:r>
              <a:rPr lang="ru-RU" sz="2000" dirty="0" err="1"/>
              <a:t>танлов</a:t>
            </a:r>
            <a:r>
              <a:rPr lang="ru-RU" sz="2000" dirty="0"/>
              <a:t> </a:t>
            </a:r>
            <a:r>
              <a:rPr lang="ru-RU" sz="2000" dirty="0" err="1"/>
              <a:t>асосида</a:t>
            </a:r>
            <a:r>
              <a:rPr lang="ru-RU" sz="2000" dirty="0"/>
              <a:t> </a:t>
            </a:r>
            <a:r>
              <a:rPr lang="ru-RU" sz="2000" dirty="0" err="1"/>
              <a:t>ишга</a:t>
            </a:r>
            <a:r>
              <a:rPr lang="ru-RU" sz="2000" dirty="0"/>
              <a:t> </a:t>
            </a:r>
            <a:r>
              <a:rPr lang="ru-RU" sz="2000" dirty="0" err="1"/>
              <a:t>қабул</a:t>
            </a:r>
            <a:r>
              <a:rPr lang="ru-RU" sz="2000" dirty="0"/>
              <a:t> </a:t>
            </a:r>
            <a:r>
              <a:rPr lang="ru-RU" sz="2000" dirty="0" err="1"/>
              <a:t>қилиш</a:t>
            </a:r>
            <a:r>
              <a:rPr lang="ru-RU" sz="2000" dirty="0"/>
              <a:t>, </a:t>
            </a:r>
            <a:r>
              <a:rPr lang="ru-RU" sz="2000" dirty="0" err="1"/>
              <a:t>давлат</a:t>
            </a:r>
            <a:r>
              <a:rPr lang="ru-RU" sz="2000" dirty="0"/>
              <a:t> </a:t>
            </a:r>
            <a:r>
              <a:rPr lang="ru-RU" sz="2000" dirty="0" err="1"/>
              <a:t>хизматчисини</a:t>
            </a:r>
            <a:r>
              <a:rPr lang="ru-RU" sz="2000" dirty="0"/>
              <a:t> </a:t>
            </a:r>
            <a:r>
              <a:rPr lang="ru-RU" sz="2000" dirty="0" err="1"/>
              <a:t>иш</a:t>
            </a:r>
            <a:r>
              <a:rPr lang="ru-RU" sz="2000" dirty="0"/>
              <a:t> </a:t>
            </a:r>
            <a:r>
              <a:rPr lang="ru-RU" sz="2000" dirty="0" err="1"/>
              <a:t>натижаси</a:t>
            </a:r>
            <a:r>
              <a:rPr lang="ru-RU" sz="2000" dirty="0"/>
              <a:t> </a:t>
            </a:r>
            <a:r>
              <a:rPr lang="ru-RU" sz="2000" dirty="0" err="1"/>
              <a:t>ва</a:t>
            </a:r>
            <a:r>
              <a:rPr lang="ru-RU" sz="2000" dirty="0"/>
              <a:t> </a:t>
            </a:r>
            <a:r>
              <a:rPr lang="ru-RU" sz="2000" b="1" dirty="0" err="1">
                <a:solidFill>
                  <a:srgbClr val="135271"/>
                </a:solidFill>
              </a:rPr>
              <a:t>салоҳиятига</a:t>
            </a:r>
            <a:r>
              <a:rPr lang="ru-RU" sz="2000" b="1" dirty="0">
                <a:solidFill>
                  <a:srgbClr val="135271"/>
                </a:solidFill>
              </a:rPr>
              <a:t> </a:t>
            </a:r>
            <a:r>
              <a:rPr lang="ru-RU" sz="2000" b="1" dirty="0" err="1">
                <a:solidFill>
                  <a:srgbClr val="135271"/>
                </a:solidFill>
              </a:rPr>
              <a:t>қараб</a:t>
            </a:r>
            <a:r>
              <a:rPr lang="ru-RU" sz="2000" b="1" dirty="0">
                <a:solidFill>
                  <a:srgbClr val="135271"/>
                </a:solidFill>
              </a:rPr>
              <a:t> </a:t>
            </a:r>
            <a:r>
              <a:rPr lang="ru-RU" sz="2000" b="1" dirty="0" err="1">
                <a:solidFill>
                  <a:srgbClr val="135271"/>
                </a:solidFill>
              </a:rPr>
              <a:t>баҳолаш</a:t>
            </a:r>
            <a:r>
              <a:rPr lang="ru-RU" sz="2000" b="1" dirty="0">
                <a:solidFill>
                  <a:srgbClr val="135271"/>
                </a:solidFill>
              </a:rPr>
              <a:t> </a:t>
            </a:r>
            <a:r>
              <a:rPr lang="ru-RU" sz="2000" b="1" dirty="0" err="1">
                <a:solidFill>
                  <a:srgbClr val="135271"/>
                </a:solidFill>
              </a:rPr>
              <a:t>тизими</a:t>
            </a:r>
            <a:r>
              <a:rPr lang="ru-RU" sz="2000" b="1" dirty="0">
                <a:solidFill>
                  <a:srgbClr val="135271"/>
                </a:solidFill>
              </a:rPr>
              <a:t> </a:t>
            </a:r>
            <a:r>
              <a:rPr lang="ru-RU" sz="2000" dirty="0" err="1"/>
              <a:t>жорий</a:t>
            </a:r>
            <a:r>
              <a:rPr lang="ru-RU" sz="2000" dirty="0"/>
              <a:t> </a:t>
            </a:r>
            <a:r>
              <a:rPr lang="ru-RU" sz="2000" dirty="0" err="1"/>
              <a:t>этилмаганлиги</a:t>
            </a:r>
            <a:endParaRPr lang="ru-RU" sz="2000" dirty="0"/>
          </a:p>
        </p:txBody>
      </p:sp>
      <p:sp>
        <p:nvSpPr>
          <p:cNvPr id="39" name="Rounded Rectangle 26"/>
          <p:cNvSpPr/>
          <p:nvPr/>
        </p:nvSpPr>
        <p:spPr>
          <a:xfrm>
            <a:off x="1671284" y="4499014"/>
            <a:ext cx="9426207" cy="842125"/>
          </a:xfrm>
          <a:prstGeom prst="rect">
            <a:avLst/>
          </a:prstGeom>
          <a:ln w="28575">
            <a:solidFill>
              <a:srgbClr val="186C8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Блок-схема: задержка 39"/>
          <p:cNvSpPr/>
          <p:nvPr/>
        </p:nvSpPr>
        <p:spPr>
          <a:xfrm rot="10800000" flipV="1">
            <a:off x="801875" y="4489379"/>
            <a:ext cx="864000" cy="856800"/>
          </a:xfrm>
          <a:prstGeom prst="flowChartDelay">
            <a:avLst/>
          </a:prstGeom>
          <a:solidFill>
            <a:srgbClr val="186C86"/>
          </a:solidFill>
          <a:ln>
            <a:solidFill>
              <a:srgbClr val="186C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726815" y="4613060"/>
            <a:ext cx="1003300" cy="541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4000" b="1" dirty="0">
                <a:solidFill>
                  <a:schemeClr val="bg1"/>
                </a:solidFill>
              </a:rPr>
              <a:t>9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57268" y="4544332"/>
            <a:ext cx="905423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/>
              <a:t>Қонунчиликда</a:t>
            </a:r>
            <a:r>
              <a:rPr lang="ru-RU" sz="2000" dirty="0"/>
              <a:t> </a:t>
            </a:r>
            <a:r>
              <a:rPr lang="ru-RU" sz="2000" dirty="0" err="1"/>
              <a:t>коррупциявий</a:t>
            </a:r>
            <a:r>
              <a:rPr lang="ru-RU" sz="2000" dirty="0"/>
              <a:t> </a:t>
            </a:r>
            <a:r>
              <a:rPr lang="ru-RU" sz="2000" b="1" dirty="0" err="1">
                <a:solidFill>
                  <a:srgbClr val="135271"/>
                </a:solidFill>
              </a:rPr>
              <a:t>жиноятларнинг</a:t>
            </a:r>
            <a:r>
              <a:rPr lang="ru-RU" sz="2000" b="1" dirty="0">
                <a:solidFill>
                  <a:srgbClr val="135271"/>
                </a:solidFill>
              </a:rPr>
              <a:t> </a:t>
            </a:r>
            <a:r>
              <a:rPr lang="ru-RU" sz="2000" b="1" dirty="0" err="1">
                <a:solidFill>
                  <a:srgbClr val="135271"/>
                </a:solidFill>
              </a:rPr>
              <a:t>аниқ</a:t>
            </a:r>
            <a:r>
              <a:rPr lang="ru-RU" sz="2000" b="1" dirty="0">
                <a:solidFill>
                  <a:srgbClr val="135271"/>
                </a:solidFill>
              </a:rPr>
              <a:t> </a:t>
            </a:r>
            <a:r>
              <a:rPr lang="ru-RU" sz="2000" b="1" dirty="0" err="1">
                <a:solidFill>
                  <a:srgbClr val="135271"/>
                </a:solidFill>
              </a:rPr>
              <a:t>рўйхати</a:t>
            </a:r>
            <a:r>
              <a:rPr lang="ru-RU" sz="2000" b="1" dirty="0">
                <a:solidFill>
                  <a:srgbClr val="135271"/>
                </a:solidFill>
              </a:rPr>
              <a:t> </a:t>
            </a:r>
            <a:r>
              <a:rPr lang="ru-RU" sz="2000" b="1" dirty="0" err="1">
                <a:solidFill>
                  <a:srgbClr val="135271"/>
                </a:solidFill>
              </a:rPr>
              <a:t>йўқлиги</a:t>
            </a:r>
            <a:r>
              <a:rPr lang="ru-RU" sz="2000" dirty="0"/>
              <a:t>, </a:t>
            </a:r>
            <a:r>
              <a:rPr lang="ru-RU" sz="2000" dirty="0" err="1"/>
              <a:t>ишлаб</a:t>
            </a:r>
            <a:r>
              <a:rPr lang="ru-RU" sz="2000" dirty="0"/>
              <a:t> </a:t>
            </a:r>
            <a:r>
              <a:rPr lang="ru-RU" sz="2000" dirty="0" err="1"/>
              <a:t>чиқилган</a:t>
            </a:r>
            <a:r>
              <a:rPr lang="ru-RU" sz="2000" dirty="0"/>
              <a:t> </a:t>
            </a:r>
            <a:r>
              <a:rPr lang="ru-RU" sz="2000" dirty="0" err="1"/>
              <a:t>қонун</a:t>
            </a:r>
            <a:r>
              <a:rPr lang="ru-RU" sz="2000" dirty="0"/>
              <a:t> </a:t>
            </a:r>
            <a:r>
              <a:rPr lang="ru-RU" sz="2000" dirty="0" err="1"/>
              <a:t>лойиҳасида</a:t>
            </a:r>
            <a:r>
              <a:rPr lang="ru-RU" sz="2000" dirty="0"/>
              <a:t> </a:t>
            </a:r>
            <a:r>
              <a:rPr lang="ru-RU" sz="2000" dirty="0" err="1"/>
              <a:t>олдини</a:t>
            </a:r>
            <a:r>
              <a:rPr lang="ru-RU" sz="2000" dirty="0"/>
              <a:t> </a:t>
            </a:r>
            <a:r>
              <a:rPr lang="ru-RU" sz="2000" dirty="0" err="1"/>
              <a:t>олиш</a:t>
            </a:r>
            <a:r>
              <a:rPr lang="ru-RU" sz="2000" dirty="0"/>
              <a:t> </a:t>
            </a:r>
            <a:r>
              <a:rPr lang="ru-RU" sz="2000" dirty="0" err="1"/>
              <a:t>механизмлари</a:t>
            </a:r>
            <a:r>
              <a:rPr lang="ru-RU" sz="2000" dirty="0"/>
              <a:t> </a:t>
            </a:r>
            <a:r>
              <a:rPr lang="ru-RU" sz="2000" dirty="0" err="1"/>
              <a:t>киритилмаганлиги</a:t>
            </a:r>
            <a:endParaRPr lang="ru-RU" sz="2000" dirty="0"/>
          </a:p>
        </p:txBody>
      </p:sp>
      <p:sp>
        <p:nvSpPr>
          <p:cNvPr id="43" name="Rounded Rectangle 26"/>
          <p:cNvSpPr/>
          <p:nvPr/>
        </p:nvSpPr>
        <p:spPr>
          <a:xfrm>
            <a:off x="1671284" y="5639922"/>
            <a:ext cx="9426207" cy="842125"/>
          </a:xfrm>
          <a:prstGeom prst="rect">
            <a:avLst/>
          </a:prstGeom>
          <a:ln w="28575">
            <a:solidFill>
              <a:srgbClr val="186C8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Блок-схема: задержка 43"/>
          <p:cNvSpPr/>
          <p:nvPr/>
        </p:nvSpPr>
        <p:spPr>
          <a:xfrm rot="10800000" flipV="1">
            <a:off x="801875" y="5630287"/>
            <a:ext cx="864000" cy="856800"/>
          </a:xfrm>
          <a:prstGeom prst="flowChartDelay">
            <a:avLst/>
          </a:prstGeom>
          <a:solidFill>
            <a:srgbClr val="186C86"/>
          </a:solidFill>
          <a:ln>
            <a:solidFill>
              <a:srgbClr val="186C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41368" y="5751583"/>
            <a:ext cx="1003300" cy="541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4000" b="1" dirty="0">
                <a:solidFill>
                  <a:schemeClr val="bg1"/>
                </a:solidFill>
              </a:rPr>
              <a:t>10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57268" y="5685240"/>
            <a:ext cx="905423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/>
              <a:t>Айрим</a:t>
            </a:r>
            <a:r>
              <a:rPr lang="ru-RU" sz="2000" dirty="0"/>
              <a:t> </a:t>
            </a:r>
            <a:r>
              <a:rPr lang="ru-RU" sz="2000" dirty="0" err="1"/>
              <a:t>идоралар</a:t>
            </a:r>
            <a:r>
              <a:rPr lang="ru-RU" sz="2000" dirty="0"/>
              <a:t> </a:t>
            </a:r>
            <a:r>
              <a:rPr lang="ru-RU" sz="2000" dirty="0" err="1"/>
              <a:t>томонидан</a:t>
            </a:r>
            <a:r>
              <a:rPr lang="ru-RU" sz="2000" dirty="0"/>
              <a:t> </a:t>
            </a:r>
            <a:r>
              <a:rPr lang="ru-RU" sz="2000" dirty="0" err="1"/>
              <a:t>судга</a:t>
            </a:r>
            <a:r>
              <a:rPr lang="ru-RU" sz="2000" dirty="0"/>
              <a:t> </a:t>
            </a:r>
            <a:r>
              <a:rPr lang="ru-RU" sz="2000" dirty="0" err="1"/>
              <a:t>таъсир</a:t>
            </a:r>
            <a:r>
              <a:rPr lang="ru-RU" sz="2000" dirty="0"/>
              <a:t> </a:t>
            </a:r>
            <a:r>
              <a:rPr lang="ru-RU" sz="2000" dirty="0" err="1"/>
              <a:t>ўтказиш</a:t>
            </a:r>
            <a:r>
              <a:rPr lang="ru-RU" sz="2000" dirty="0"/>
              <a:t>, </a:t>
            </a:r>
            <a:r>
              <a:rPr lang="ru-RU" sz="2000" dirty="0" err="1"/>
              <a:t>Судлар</a:t>
            </a:r>
            <a:r>
              <a:rPr lang="ru-RU" sz="2000" dirty="0"/>
              <a:t> </a:t>
            </a:r>
            <a:r>
              <a:rPr lang="ru-RU" sz="2000" dirty="0" err="1"/>
              <a:t>фаолиятига</a:t>
            </a:r>
            <a:r>
              <a:rPr lang="ru-RU" sz="2000" dirty="0"/>
              <a:t> </a:t>
            </a:r>
            <a:r>
              <a:rPr lang="ru-RU" sz="2000" dirty="0" err="1"/>
              <a:t>аралашиш</a:t>
            </a:r>
            <a:r>
              <a:rPr lang="ru-RU" sz="2000" dirty="0"/>
              <a:t> </a:t>
            </a:r>
            <a:r>
              <a:rPr lang="ru-RU" sz="2000" dirty="0" err="1"/>
              <a:t>ҳолатлари</a:t>
            </a:r>
            <a:r>
              <a:rPr lang="ru-RU" sz="2000" dirty="0"/>
              <a:t>  </a:t>
            </a:r>
            <a:r>
              <a:rPr lang="ru-RU" sz="2000" dirty="0" err="1"/>
              <a:t>ҳали-ҳануз</a:t>
            </a:r>
            <a:r>
              <a:rPr lang="ru-RU" sz="2000" dirty="0"/>
              <a:t> </a:t>
            </a:r>
            <a:r>
              <a:rPr lang="ru-RU" sz="2000" dirty="0" err="1"/>
              <a:t>давом</a:t>
            </a:r>
            <a:r>
              <a:rPr lang="ru-RU" sz="2000" dirty="0"/>
              <a:t> </a:t>
            </a:r>
            <a:r>
              <a:rPr lang="ru-RU" sz="2000" dirty="0" err="1"/>
              <a:t>этаётганлиги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62484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48B55C-0696-4D87-8E3D-B3B45208BD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6"/>
          <a:stretch/>
        </p:blipFill>
        <p:spPr>
          <a:xfrm>
            <a:off x="11775" y="0"/>
            <a:ext cx="12180225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12D52A-6BBE-4835-A554-751D3EF533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24" b="90435"/>
          <a:stretch/>
        </p:blipFill>
        <p:spPr>
          <a:xfrm>
            <a:off x="956" y="0"/>
            <a:ext cx="3129870" cy="6559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12D52A-6BBE-4835-A554-751D3EF533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8" b="90435"/>
          <a:stretch/>
        </p:blipFill>
        <p:spPr>
          <a:xfrm>
            <a:off x="0" y="621553"/>
            <a:ext cx="12060000" cy="4523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683564" y="57645"/>
            <a:ext cx="8686800" cy="5406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2400" b="1" dirty="0">
                <a:solidFill>
                  <a:schemeClr val="accent5">
                    <a:lumMod val="75000"/>
                  </a:schemeClr>
                </a:solidFill>
              </a:rPr>
              <a:t>Коррупцияга қарши курашиш соҳасидаги устувор вазифалар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120524" y="715515"/>
            <a:ext cx="7523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</a:rPr>
              <a:t>Коррупция </a:t>
            </a:r>
            <a:r>
              <a:rPr lang="ru-RU" sz="2400" b="1" dirty="0" err="1">
                <a:solidFill>
                  <a:srgbClr val="002060"/>
                </a:solidFill>
              </a:rPr>
              <a:t>омилларини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аниқлаш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бартараф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этиш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6392" y="2578269"/>
            <a:ext cx="27625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dirty="0">
                <a:latin typeface="Calibri" panose="020F0502020204030204" pitchFamily="34" charset="0"/>
                <a:ea typeface="Calibri" panose="020F0502020204030204" pitchFamily="34" charset="0"/>
              </a:rPr>
              <a:t>коррупция юқори бўлган камида </a:t>
            </a:r>
            <a:r>
              <a:rPr lang="uz-Cyrl-UZ" b="1" dirty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uz-Cyrl-UZ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uz-Cyrl-UZ" b="1" dirty="0">
                <a:latin typeface="Calibri" panose="020F0502020204030204" pitchFamily="34" charset="0"/>
                <a:ea typeface="Calibri" panose="020F0502020204030204" pitchFamily="34" charset="0"/>
              </a:rPr>
              <a:t>та соҳа туман</a:t>
            </a:r>
            <a:r>
              <a:rPr lang="uz-Cyrl-UZ" dirty="0">
                <a:latin typeface="Calibri" panose="020F0502020204030204" pitchFamily="34" charset="0"/>
                <a:ea typeface="Calibri" panose="020F0502020204030204" pitchFamily="34" charset="0"/>
              </a:rPr>
              <a:t>гача тушиб, </a:t>
            </a:r>
            <a:r>
              <a:rPr lang="uz-Cyrl-UZ" b="1" dirty="0">
                <a:latin typeface="Calibri" panose="020F0502020204030204" pitchFamily="34" charset="0"/>
                <a:ea typeface="Calibri" panose="020F0502020204030204" pitchFamily="34" charset="0"/>
              </a:rPr>
              <a:t>маиший ва тизимли коррупция омиллари </a:t>
            </a:r>
            <a:r>
              <a:rPr lang="uz-Cyrl-UZ" dirty="0">
                <a:latin typeface="Calibri" panose="020F0502020204030204" pitchFamily="34" charset="0"/>
                <a:ea typeface="Calibri" panose="020F0502020204030204" pitchFamily="34" charset="0"/>
              </a:rPr>
              <a:t>чуқур ўрганилади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35146" y="2555824"/>
            <a:ext cx="3463135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uz-Cyrl-UZ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рақамлаштириш, бюрократияни бекор қилиш, очиқлик ва ҳисобдорликни таъминлаш</a:t>
            </a:r>
            <a:r>
              <a:rPr lang="uz-Cyrl-UZ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z-Cyrl-U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бўйича аниқ таклифлар </a:t>
            </a:r>
            <a:r>
              <a:rPr lang="uz-Cyrl-U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Миллий кенгашга  </a:t>
            </a:r>
            <a:r>
              <a:rPr lang="uz-Cyrl-U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киритилади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58858" y="2554415"/>
            <a:ext cx="24847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dirty="0">
                <a:latin typeface="Calibri" panose="020F0502020204030204" pitchFamily="34" charset="0"/>
                <a:ea typeface="Calibri" panose="020F0502020204030204" pitchFamily="34" charset="0"/>
              </a:rPr>
              <a:t>Миллий кенгаш </a:t>
            </a:r>
            <a:r>
              <a:rPr lang="uz-Cyrl-UZ" b="1" dirty="0">
                <a:latin typeface="Calibri" panose="020F0502020204030204" pitchFamily="34" charset="0"/>
                <a:ea typeface="Calibri" panose="020F0502020204030204" pitchFamily="34" charset="0"/>
              </a:rPr>
              <a:t>чора-тадбирлар дастурини тасдиқлаб,</a:t>
            </a:r>
            <a:r>
              <a:rPr lang="uz-Cyrl-UZ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uz-Cyrl-UZ" dirty="0">
                <a:latin typeface="Calibri" panose="020F0502020204030204" pitchFamily="34" charset="0"/>
                <a:ea typeface="Calibri" panose="020F0502020204030204" pitchFamily="34" charset="0"/>
              </a:rPr>
              <a:t>ижроси юзасидан раҳбарлар ҳисоботини эшитади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565891" y="1939294"/>
            <a:ext cx="0" cy="504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565891" y="2435630"/>
            <a:ext cx="980447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357928" y="1323626"/>
            <a:ext cx="2762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dirty="0">
                <a:latin typeface="Calibri" panose="020F0502020204030204" pitchFamily="34" charset="0"/>
                <a:ea typeface="Calibri" panose="020F0502020204030204" pitchFamily="34" charset="0"/>
              </a:rPr>
              <a:t>Агентлик, вазирлик ва идоралар </a:t>
            </a:r>
            <a:r>
              <a:rPr lang="uz-Cyrl-UZ" b="1" dirty="0">
                <a:latin typeface="Calibri" panose="020F0502020204030204" pitchFamily="34" charset="0"/>
                <a:ea typeface="Calibri" panose="020F0502020204030204" pitchFamily="34" charset="0"/>
              </a:rPr>
              <a:t>ҳар чоракда</a:t>
            </a:r>
            <a:endParaRPr lang="ru-RU" b="1" dirty="0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10800000">
            <a:off x="1476529" y="1920693"/>
            <a:ext cx="178723" cy="1564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Равнобедренный треугольник 41"/>
          <p:cNvSpPr/>
          <p:nvPr/>
        </p:nvSpPr>
        <p:spPr>
          <a:xfrm rot="5400000">
            <a:off x="2000404" y="2357389"/>
            <a:ext cx="178723" cy="1564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Равнобедренный треугольник 42"/>
          <p:cNvSpPr/>
          <p:nvPr/>
        </p:nvSpPr>
        <p:spPr>
          <a:xfrm rot="5400000">
            <a:off x="5119841" y="2357388"/>
            <a:ext cx="178723" cy="1564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Равнобедренный треугольник 43"/>
          <p:cNvSpPr/>
          <p:nvPr/>
        </p:nvSpPr>
        <p:spPr>
          <a:xfrm rot="5400000">
            <a:off x="9231656" y="2355528"/>
            <a:ext cx="178723" cy="1564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2" name="Picture 8" descr="Школа – Бесплатные иконки: здан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07" y="1129187"/>
            <a:ext cx="883199" cy="88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374" y="2585932"/>
            <a:ext cx="503044" cy="500746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699393E8-E3ED-40DD-9B68-9BB6889E88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61" y="2601763"/>
            <a:ext cx="530553" cy="61981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9" t="32071" r="28495" b="32013"/>
          <a:stretch/>
        </p:blipFill>
        <p:spPr>
          <a:xfrm>
            <a:off x="1432280" y="2626799"/>
            <a:ext cx="517198" cy="594779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-289513" y="5330689"/>
            <a:ext cx="21685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dirty="0">
                <a:latin typeface="Calibri" panose="020F0502020204030204" pitchFamily="34" charset="0"/>
                <a:ea typeface="Calibri" panose="020F0502020204030204" pitchFamily="34" charset="0"/>
              </a:rPr>
              <a:t>Олий Мажлис тегишли қўмиталари</a:t>
            </a:r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2864455" y="4994631"/>
            <a:ext cx="269152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uz-Cyrl-U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бюджетдан энг кўп маблағ оладиган </a:t>
            </a:r>
            <a:r>
              <a:rPr lang="uz-Cyrl-UZ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та вазирликка бориб коррупциявий омилларни аниқлайди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 flipV="1">
            <a:off x="1380361" y="4777549"/>
            <a:ext cx="980447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3" name="Равнобедренный треугольник 82"/>
          <p:cNvSpPr/>
          <p:nvPr/>
        </p:nvSpPr>
        <p:spPr>
          <a:xfrm rot="5400000">
            <a:off x="1366811" y="4700684"/>
            <a:ext cx="178723" cy="1564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Равнобедренный треугольник 83"/>
          <p:cNvSpPr/>
          <p:nvPr/>
        </p:nvSpPr>
        <p:spPr>
          <a:xfrm rot="5400000">
            <a:off x="2979262" y="4697447"/>
            <a:ext cx="178723" cy="1564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Равнобедренный треугольник 84"/>
          <p:cNvSpPr/>
          <p:nvPr/>
        </p:nvSpPr>
        <p:spPr>
          <a:xfrm rot="5400000">
            <a:off x="6599111" y="4697447"/>
            <a:ext cx="178723" cy="1564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541363" y="4891582"/>
            <a:ext cx="28578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dirty="0">
                <a:ea typeface="Calibri" panose="020F0502020204030204" pitchFamily="34" charset="0"/>
              </a:rPr>
              <a:t>Ҳудудий кенгашлар </a:t>
            </a:r>
            <a:r>
              <a:rPr lang="uz-Cyrl-UZ" b="1" dirty="0">
                <a:ea typeface="Calibri" panose="020F0502020204030204" pitchFamily="34" charset="0"/>
              </a:rPr>
              <a:t>ҳар чоракда</a:t>
            </a:r>
            <a:r>
              <a:rPr lang="uz-Cyrl-UZ" dirty="0">
                <a:ea typeface="Calibri" panose="020F0502020204030204" pitchFamily="34" charset="0"/>
              </a:rPr>
              <a:t> камида</a:t>
            </a:r>
            <a:r>
              <a:rPr lang="uz-Cyrl-UZ" b="1" dirty="0">
                <a:ea typeface="Calibri" panose="020F0502020204030204" pitchFamily="34" charset="0"/>
              </a:rPr>
              <a:t> битта соҳада</a:t>
            </a:r>
            <a:r>
              <a:rPr lang="uz-Cyrl-UZ" dirty="0">
                <a:ea typeface="Calibri" panose="020F0502020204030204" pitchFamily="34" charset="0"/>
              </a:rPr>
              <a:t> </a:t>
            </a:r>
            <a:r>
              <a:rPr lang="uz-Cyrl-UZ" b="1" dirty="0">
                <a:ea typeface="Calibri" panose="020F0502020204030204" pitchFamily="34" charset="0"/>
              </a:rPr>
              <a:t>коррупциявий </a:t>
            </a:r>
            <a:r>
              <a:rPr lang="uz-Cyrl-UZ" b="1" spc="-50" dirty="0">
                <a:ea typeface="Calibri" panose="020F0502020204030204" pitchFamily="34" charset="0"/>
              </a:rPr>
              <a:t>омилларни бартараф этиш </a:t>
            </a:r>
            <a:r>
              <a:rPr lang="uz-Cyrl-UZ" dirty="0">
                <a:ea typeface="Calibri" panose="020F0502020204030204" pitchFamily="34" charset="0"/>
              </a:rPr>
              <a:t>бўйича </a:t>
            </a:r>
            <a:r>
              <a:rPr lang="uz-Cyrl-UZ" b="1" dirty="0">
                <a:ea typeface="Calibri" panose="020F0502020204030204" pitchFamily="34" charset="0"/>
              </a:rPr>
              <a:t>Миллий кенгашга </a:t>
            </a:r>
            <a:r>
              <a:rPr lang="uz-Cyrl-UZ" dirty="0">
                <a:ea typeface="Calibri" panose="020F0502020204030204" pitchFamily="34" charset="0"/>
              </a:rPr>
              <a:t>таклиф киритади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743828" y="4882183"/>
            <a:ext cx="24589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dirty="0">
                <a:ea typeface="Calibri" panose="020F0502020204030204" pitchFamily="34" charset="0"/>
              </a:rPr>
              <a:t>Миллий кенгаш умумий назоратни амалга ошириб, ҳар ойда туман ва шаҳарга тушиб йиғилиш ўтказади</a:t>
            </a:r>
            <a:endParaRPr lang="ru-RU" dirty="0"/>
          </a:p>
        </p:txBody>
      </p:sp>
      <p:sp>
        <p:nvSpPr>
          <p:cNvPr id="90" name="Равнобедренный треугольник 89"/>
          <p:cNvSpPr/>
          <p:nvPr/>
        </p:nvSpPr>
        <p:spPr>
          <a:xfrm rot="5400000">
            <a:off x="9857479" y="4701092"/>
            <a:ext cx="178723" cy="1564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Коррупция – Бесплатные иконки: бизнес и финансы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26" y="4986707"/>
            <a:ext cx="640856" cy="64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обрание – Бесплатные иконки: разнообразный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468" y="4957834"/>
            <a:ext cx="615472" cy="61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Бюджет – Бесплатные иконки: бизнес и финансы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55" y="5083321"/>
            <a:ext cx="617720" cy="61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Линия концепция парламента значка Символ вектора парламента плоский, знак,  иллюстрация плана Иллюстрация вектора - иллюстрации насчитывающей линия,  известно: 14315862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14608" r="20259" b="24871"/>
          <a:stretch/>
        </p:blipFill>
        <p:spPr bwMode="auto">
          <a:xfrm>
            <a:off x="106014" y="3974286"/>
            <a:ext cx="1226538" cy="123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417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48B55C-0696-4D87-8E3D-B3B45208BD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6"/>
          <a:stretch/>
        </p:blipFill>
        <p:spPr>
          <a:xfrm>
            <a:off x="11775" y="0"/>
            <a:ext cx="12180225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12D52A-6BBE-4835-A554-751D3EF533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24" b="90435"/>
          <a:stretch/>
        </p:blipFill>
        <p:spPr>
          <a:xfrm>
            <a:off x="956" y="0"/>
            <a:ext cx="3129870" cy="6559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12D52A-6BBE-4835-A554-751D3EF533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8" b="90435"/>
          <a:stretch/>
        </p:blipFill>
        <p:spPr>
          <a:xfrm>
            <a:off x="0" y="621553"/>
            <a:ext cx="12060000" cy="4523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683564" y="57645"/>
            <a:ext cx="8686800" cy="5406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2400" b="1" dirty="0">
                <a:solidFill>
                  <a:schemeClr val="accent5">
                    <a:lumMod val="75000"/>
                  </a:schemeClr>
                </a:solidFill>
              </a:rPr>
              <a:t>Коррупцияга қарши курашиш соҳасидаги устувор вазифалар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73071" y="1796686"/>
            <a:ext cx="8967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rgbClr val="000000"/>
                </a:solidFill>
              </a:rPr>
              <a:t>Тўғридан-тўғри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харидларни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b="1" dirty="0">
                <a:solidFill>
                  <a:srgbClr val="000000"/>
                </a:solidFill>
              </a:rPr>
              <a:t>2 </a:t>
            </a:r>
            <a:r>
              <a:rPr lang="ru-RU" sz="2000" b="1" dirty="0" err="1">
                <a:solidFill>
                  <a:srgbClr val="000000"/>
                </a:solidFill>
              </a:rPr>
              <a:t>баробарга</a:t>
            </a:r>
            <a:r>
              <a:rPr lang="ru-RU" sz="2000" b="1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қисқартириш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чораларини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кўриш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бўйича</a:t>
            </a:r>
            <a:r>
              <a:rPr lang="ru-RU" sz="2000" dirty="0">
                <a:solidFill>
                  <a:srgbClr val="000000"/>
                </a:solidFill>
              </a:rPr>
              <a:t> норматив-</a:t>
            </a:r>
            <a:r>
              <a:rPr lang="ru-RU" sz="2000" dirty="0" err="1">
                <a:solidFill>
                  <a:srgbClr val="000000"/>
                </a:solidFill>
              </a:rPr>
              <a:t>ҳуқуқий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ҳужжат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лойиҳасини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ишлаб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чиқиш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endParaRPr lang="ru-RU" sz="2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319232" y="2884954"/>
            <a:ext cx="94154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Cyrl-UZ" sz="2000" dirty="0"/>
              <a:t>Давлат харидларида товар ва хизматларни нархи бўйича белгиланган талабларни бузганлик учун (бозор нархидан </a:t>
            </a:r>
            <a:r>
              <a:rPr lang="uz-Cyrl-UZ" sz="2000" b="1" dirty="0"/>
              <a:t>20 фоизга ошганда</a:t>
            </a:r>
            <a:r>
              <a:rPr lang="uz-Cyrl-UZ" sz="2000" dirty="0"/>
              <a:t>) жавобгарлик белгилаш</a:t>
            </a:r>
            <a:endParaRPr lang="ru-RU" sz="2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830645" y="4053961"/>
            <a:ext cx="8872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Cyrl-UZ" sz="2000" dirty="0">
                <a:solidFill>
                  <a:srgbClr val="000000"/>
                </a:solidFill>
              </a:rPr>
              <a:t>Бюджет ва </a:t>
            </a:r>
            <a:r>
              <a:rPr lang="uz-Cyrl-UZ" sz="2000" b="1" dirty="0">
                <a:solidFill>
                  <a:srgbClr val="000000"/>
                </a:solidFill>
              </a:rPr>
              <a:t>бюджетдан ташқари жамғарма маблағлари </a:t>
            </a:r>
            <a:r>
              <a:rPr lang="uz-Cyrl-UZ" sz="2000" dirty="0">
                <a:solidFill>
                  <a:srgbClr val="000000"/>
                </a:solidFill>
              </a:rPr>
              <a:t>ҳисобидан асосий воситаларни харид қилиш бўйича талабларни кучайтириш</a:t>
            </a:r>
            <a:endParaRPr lang="ru-RU" sz="2000" dirty="0"/>
          </a:p>
        </p:txBody>
      </p:sp>
      <p:sp>
        <p:nvSpPr>
          <p:cNvPr id="47" name="Shape 1"/>
          <p:cNvSpPr/>
          <p:nvPr/>
        </p:nvSpPr>
        <p:spPr>
          <a:xfrm>
            <a:off x="790595" y="1678280"/>
            <a:ext cx="22860" cy="4896000"/>
          </a:xfrm>
          <a:prstGeom prst="roundRect">
            <a:avLst>
              <a:gd name="adj" fmla="val 350818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48" name="Shape 2"/>
          <p:cNvSpPr/>
          <p:nvPr/>
        </p:nvSpPr>
        <p:spPr>
          <a:xfrm>
            <a:off x="993954" y="2096427"/>
            <a:ext cx="668298" cy="22860"/>
          </a:xfrm>
          <a:prstGeom prst="roundRect">
            <a:avLst>
              <a:gd name="adj" fmla="val 350818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49" name="Shape 3"/>
          <p:cNvSpPr/>
          <p:nvPr/>
        </p:nvSpPr>
        <p:spPr>
          <a:xfrm>
            <a:off x="587236" y="1893069"/>
            <a:ext cx="429578" cy="429578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50" name="Text 4"/>
          <p:cNvSpPr/>
          <p:nvPr/>
        </p:nvSpPr>
        <p:spPr>
          <a:xfrm>
            <a:off x="737612" y="1957482"/>
            <a:ext cx="128707" cy="300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350" dirty="0"/>
          </a:p>
        </p:txBody>
      </p:sp>
      <p:sp>
        <p:nvSpPr>
          <p:cNvPr id="53" name="Shape 12"/>
          <p:cNvSpPr/>
          <p:nvPr/>
        </p:nvSpPr>
        <p:spPr>
          <a:xfrm>
            <a:off x="1032269" y="4362986"/>
            <a:ext cx="668298" cy="22860"/>
          </a:xfrm>
          <a:prstGeom prst="roundRect">
            <a:avLst>
              <a:gd name="adj" fmla="val 350818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54" name="Shape 13"/>
          <p:cNvSpPr/>
          <p:nvPr/>
        </p:nvSpPr>
        <p:spPr>
          <a:xfrm>
            <a:off x="591620" y="4180534"/>
            <a:ext cx="429578" cy="429578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55" name="Text 14"/>
          <p:cNvSpPr/>
          <p:nvPr/>
        </p:nvSpPr>
        <p:spPr>
          <a:xfrm>
            <a:off x="716895" y="4257528"/>
            <a:ext cx="170259" cy="300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350" dirty="0"/>
          </a:p>
        </p:txBody>
      </p:sp>
      <p:sp>
        <p:nvSpPr>
          <p:cNvPr id="56" name="Shape 2"/>
          <p:cNvSpPr/>
          <p:nvPr/>
        </p:nvSpPr>
        <p:spPr>
          <a:xfrm>
            <a:off x="845891" y="3219221"/>
            <a:ext cx="1440000" cy="22860"/>
          </a:xfrm>
          <a:prstGeom prst="roundRect">
            <a:avLst>
              <a:gd name="adj" fmla="val 350818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784350" y="947697"/>
            <a:ext cx="4671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</a:rPr>
              <a:t>ДАВЛАТ ХАРИДЛАРИ СОҲАСИДА</a:t>
            </a:r>
          </a:p>
        </p:txBody>
      </p:sp>
      <p:sp>
        <p:nvSpPr>
          <p:cNvPr id="51" name="Shape 8"/>
          <p:cNvSpPr/>
          <p:nvPr/>
        </p:nvSpPr>
        <p:spPr>
          <a:xfrm>
            <a:off x="575806" y="3004432"/>
            <a:ext cx="429578" cy="429578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52" name="Text 9"/>
          <p:cNvSpPr/>
          <p:nvPr/>
        </p:nvSpPr>
        <p:spPr>
          <a:xfrm>
            <a:off x="731125" y="3101536"/>
            <a:ext cx="170497" cy="300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35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162895" y="5302514"/>
            <a:ext cx="9571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Cyrl-UZ" sz="2000" dirty="0"/>
              <a:t>давлат харидларида қонунбузилиши ҳолатларини аниқлаш ва бартараф этиш бўйича </a:t>
            </a:r>
            <a:r>
              <a:rPr lang="uz-Cyrl-UZ" sz="2000" b="1" dirty="0"/>
              <a:t>сунъий интеллект технологияларини </a:t>
            </a:r>
            <a:r>
              <a:rPr lang="uz-Cyrl-UZ" sz="2000" dirty="0"/>
              <a:t>қўллаган ҳолда махсус назорат қилувчи электрон платформани ишлаб чиқиш ва ишга тушириш</a:t>
            </a:r>
            <a:endParaRPr lang="ru-RU" sz="2400" dirty="0"/>
          </a:p>
        </p:txBody>
      </p:sp>
      <p:sp>
        <p:nvSpPr>
          <p:cNvPr id="23" name="Shape 12"/>
          <p:cNvSpPr/>
          <p:nvPr/>
        </p:nvSpPr>
        <p:spPr>
          <a:xfrm>
            <a:off x="976973" y="5711196"/>
            <a:ext cx="1224000" cy="22860"/>
          </a:xfrm>
          <a:prstGeom prst="roundRect">
            <a:avLst>
              <a:gd name="adj" fmla="val 350818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24" name="Shape 13"/>
          <p:cNvSpPr/>
          <p:nvPr/>
        </p:nvSpPr>
        <p:spPr>
          <a:xfrm>
            <a:off x="587236" y="5519267"/>
            <a:ext cx="429578" cy="429578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25" name="Text 14"/>
          <p:cNvSpPr/>
          <p:nvPr/>
        </p:nvSpPr>
        <p:spPr>
          <a:xfrm>
            <a:off x="705465" y="5615742"/>
            <a:ext cx="170259" cy="300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350"/>
              </a:lnSpc>
              <a:buNone/>
            </a:pPr>
            <a:r>
              <a:rPr lang="uz-Cyrl-UZ" sz="23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4</a:t>
            </a:r>
            <a:endParaRPr lang="en-US" sz="2350" dirty="0"/>
          </a:p>
        </p:txBody>
      </p:sp>
    </p:spTree>
    <p:extLst>
      <p:ext uri="{BB962C8B-B14F-4D97-AF65-F5344CB8AC3E}">
        <p14:creationId xmlns:p14="http://schemas.microsoft.com/office/powerpoint/2010/main" val="4005497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48B55C-0696-4D87-8E3D-B3B45208BD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6"/>
          <a:stretch/>
        </p:blipFill>
        <p:spPr>
          <a:xfrm>
            <a:off x="11775" y="0"/>
            <a:ext cx="12180225" cy="6858000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12D52A-6BBE-4835-A554-751D3EF533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24" b="90435"/>
          <a:stretch/>
        </p:blipFill>
        <p:spPr>
          <a:xfrm>
            <a:off x="956" y="0"/>
            <a:ext cx="3129870" cy="6559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12D52A-6BBE-4835-A554-751D3EF533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8" b="90435"/>
          <a:stretch/>
        </p:blipFill>
        <p:spPr>
          <a:xfrm>
            <a:off x="0" y="621553"/>
            <a:ext cx="12060000" cy="4523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683564" y="57645"/>
            <a:ext cx="8686800" cy="5406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2400" b="1" dirty="0">
                <a:solidFill>
                  <a:schemeClr val="accent5">
                    <a:lumMod val="75000"/>
                  </a:schemeClr>
                </a:solidFill>
              </a:rPr>
              <a:t>Коррупцияга қарши курашиш соҳасидаги устувор вазифалар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12633" y="1938820"/>
            <a:ext cx="3515141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z-Cyrl-UZ" dirty="0">
                <a:ea typeface="Calibri" panose="020F0502020204030204" pitchFamily="34" charset="0"/>
              </a:rPr>
              <a:t>Ички назорат тузилмалари </a:t>
            </a:r>
            <a:r>
              <a:rPr lang="uz-Cyrl-UZ" b="1" dirty="0">
                <a:solidFill>
                  <a:srgbClr val="0070C0"/>
                </a:solidFill>
                <a:ea typeface="Calibri" panose="020F0502020204030204" pitchFamily="34" charset="0"/>
              </a:rPr>
              <a:t>самародорлик кўрсаткичлари ишлаб чиқилади</a:t>
            </a:r>
            <a:r>
              <a:rPr lang="uz-Cyrl-UZ" dirty="0">
                <a:ea typeface="Calibri" panose="020F0502020204030204" pitchFamily="34" charset="0"/>
              </a:rPr>
              <a:t>, шунга асосан рағбатлантириш ёки жазолаш, малакасини ошириш тизимлари жорий этилади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71938" y="1928881"/>
            <a:ext cx="3695287" cy="15081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z-Cyrl-UZ" sz="2400" b="1" dirty="0">
                <a:solidFill>
                  <a:srgbClr val="C00000"/>
                </a:solidFill>
                <a:ea typeface="Calibri" panose="020F0502020204030204" pitchFamily="34" charset="0"/>
              </a:rPr>
              <a:t>5 </a:t>
            </a:r>
            <a:r>
              <a:rPr lang="uz-Cyrl-UZ" sz="2000" b="1" dirty="0">
                <a:solidFill>
                  <a:srgbClr val="0070C0"/>
                </a:solidFill>
                <a:ea typeface="Calibri" panose="020F0502020204030204" pitchFamily="34" charset="0"/>
              </a:rPr>
              <a:t>та</a:t>
            </a:r>
            <a:r>
              <a:rPr lang="uz-Cyrl-UZ" dirty="0">
                <a:solidFill>
                  <a:srgbClr val="0070C0"/>
                </a:solidFill>
                <a:ea typeface="Calibri" panose="020F0502020204030204" pitchFamily="34" charset="0"/>
              </a:rPr>
              <a:t> </a:t>
            </a:r>
            <a:r>
              <a:rPr lang="uz-Cyrl-UZ" dirty="0">
                <a:ea typeface="Calibri" panose="020F0502020204030204" pitchFamily="34" charset="0"/>
              </a:rPr>
              <a:t>вазирлик ва идоранинг </a:t>
            </a:r>
            <a:r>
              <a:rPr lang="uz-Cyrl-UZ" sz="1600" i="1" dirty="0">
                <a:ea typeface="Calibri" panose="020F0502020204030204" pitchFamily="34" charset="0"/>
              </a:rPr>
              <a:t>(Соғлиқни сақлаш, Қурилиш, Сув хўжалиги, Нефтегаз ва Сувтаъминот)</a:t>
            </a:r>
            <a:r>
              <a:rPr lang="uz-Cyrl-UZ" dirty="0">
                <a:ea typeface="Calibri" panose="020F0502020204030204" pitchFamily="34" charset="0"/>
              </a:rPr>
              <a:t>нинг </a:t>
            </a:r>
            <a:r>
              <a:rPr lang="uz-Cyrl-UZ" b="1" dirty="0">
                <a:solidFill>
                  <a:srgbClr val="0070C0"/>
                </a:solidFill>
                <a:ea typeface="Calibri" panose="020F0502020204030204" pitchFamily="34" charset="0"/>
              </a:rPr>
              <a:t>комплаенс назорати Агентликка</a:t>
            </a:r>
            <a:r>
              <a:rPr lang="uz-Cyrl-UZ" dirty="0">
                <a:ea typeface="Calibri" panose="020F0502020204030204" pitchFamily="34" charset="0"/>
              </a:rPr>
              <a:t> </a:t>
            </a:r>
            <a:r>
              <a:rPr lang="uz-Cyrl-UZ" b="1" dirty="0">
                <a:solidFill>
                  <a:srgbClr val="0070C0"/>
                </a:solidFill>
                <a:ea typeface="Calibri" panose="020F0502020204030204" pitchFamily="34" charset="0"/>
              </a:rPr>
              <a:t>ўтказилади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8848725" y="1929571"/>
            <a:ext cx="319419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z-Cyrl-UZ" dirty="0">
                <a:ea typeface="Calibri" panose="020F0502020204030204" pitchFamily="34" charset="0"/>
              </a:rPr>
              <a:t>Ички назорат тузилмалари мустақиллигини таъминлаш учун улар </a:t>
            </a:r>
            <a:r>
              <a:rPr lang="uz-Cyrl-UZ" b="1" dirty="0">
                <a:solidFill>
                  <a:srgbClr val="0070C0"/>
                </a:solidFill>
                <a:ea typeface="Calibri" panose="020F0502020204030204" pitchFamily="34" charset="0"/>
              </a:rPr>
              <a:t>фақат давлат органи раҳабарига бўйсунади</a:t>
            </a:r>
            <a:r>
              <a:rPr lang="uz-Cyrl-UZ" dirty="0">
                <a:ea typeface="Calibri" panose="020F0502020204030204" pitchFamily="34" charset="0"/>
              </a:rPr>
              <a:t>, шунингдек раҳбар ва ходимларини лавозимдан озод этишда </a:t>
            </a:r>
            <a:r>
              <a:rPr lang="uz-Cyrl-UZ" b="1" dirty="0">
                <a:solidFill>
                  <a:srgbClr val="0070C0"/>
                </a:solidFill>
                <a:ea typeface="Calibri" panose="020F0502020204030204" pitchFamily="34" charset="0"/>
              </a:rPr>
              <a:t>Агентлик билан келишилади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58208" y="805070"/>
            <a:ext cx="5108713" cy="487017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b="1" dirty="0"/>
              <a:t>Коррупцияга қарши ички назорат тузилмалари</a:t>
            </a:r>
            <a:endParaRPr lang="ru-RU" b="1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395330" y="1490869"/>
            <a:ext cx="770282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402950" y="1483029"/>
            <a:ext cx="0" cy="396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6384234" y="1490869"/>
            <a:ext cx="0" cy="396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10090536" y="1483249"/>
            <a:ext cx="0" cy="396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384234" y="1292087"/>
            <a:ext cx="0" cy="19878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667250" y="1500809"/>
            <a:ext cx="0" cy="34521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1855716" y="4992067"/>
            <a:ext cx="3695287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z-Cyrl-UZ" dirty="0">
                <a:ea typeface="Calibri" panose="020F0502020204030204" pitchFamily="34" charset="0"/>
              </a:rPr>
              <a:t>Ички назорат тузилмалари фаолияти натижалари бўйича ҳар ярим йилда </a:t>
            </a:r>
            <a:r>
              <a:rPr lang="uz-Cyrl-UZ" b="1" dirty="0">
                <a:solidFill>
                  <a:srgbClr val="0070C0"/>
                </a:solidFill>
                <a:ea typeface="Calibri" panose="020F0502020204030204" pitchFamily="34" charset="0"/>
              </a:rPr>
              <a:t>Вазирлар Маҳкамасига ахборот</a:t>
            </a:r>
            <a:r>
              <a:rPr lang="uz-Cyrl-UZ" dirty="0">
                <a:ea typeface="Calibri" panose="020F0502020204030204" pitchFamily="34" charset="0"/>
              </a:rPr>
              <a:t> киритиб борилади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6819277" y="5024508"/>
            <a:ext cx="3912223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z-Cyrl-UZ" b="1" dirty="0">
                <a:solidFill>
                  <a:srgbClr val="0070C0"/>
                </a:solidFill>
                <a:ea typeface="Calibri" panose="020F0502020204030204" pitchFamily="34" charset="0"/>
              </a:rPr>
              <a:t>Вазирлар Маҳкамаси </a:t>
            </a:r>
            <a:r>
              <a:rPr lang="uz-Cyrl-UZ" dirty="0">
                <a:solidFill>
                  <a:schemeClr val="tx1"/>
                </a:solidFill>
                <a:ea typeface="Calibri" panose="020F0502020204030204" pitchFamily="34" charset="0"/>
              </a:rPr>
              <a:t>томонидан и</a:t>
            </a:r>
            <a:r>
              <a:rPr lang="uz-Cyrl-UZ" dirty="0">
                <a:ea typeface="Calibri" panose="020F0502020204030204" pitchFamily="34" charset="0"/>
              </a:rPr>
              <a:t>чки назорат тузилмалари фаолиятини самарали ташкил  этишда камчиликларга йўл қўяётган идора раҳбарларига нисбатан чора кўради</a:t>
            </a:r>
            <a:endParaRPr lang="ru-RU" dirty="0"/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5562497" y="5636333"/>
            <a:ext cx="123825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1355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3673</TotalTime>
  <Words>1295</Words>
  <Application>Microsoft Office PowerPoint</Application>
  <PresentationFormat>Широкоэкранный</PresentationFormat>
  <Paragraphs>122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微软雅黑</vt:lpstr>
      <vt:lpstr>华文细黑</vt:lpstr>
      <vt:lpstr>Arial</vt:lpstr>
      <vt:lpstr>Arial Unicode MS</vt:lpstr>
      <vt:lpstr>Calibri</vt:lpstr>
      <vt:lpstr>Calibri Light</vt:lpstr>
      <vt:lpstr>Petrona Bold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Ruzik</dc:creator>
  <cp:lastModifiedBy>Abruev Ulug'bek</cp:lastModifiedBy>
  <cp:revision>221</cp:revision>
  <dcterms:created xsi:type="dcterms:W3CDTF">2022-08-03T15:56:25Z</dcterms:created>
  <dcterms:modified xsi:type="dcterms:W3CDTF">2025-04-29T03:56:36Z</dcterms:modified>
</cp:coreProperties>
</file>